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xlsx" ContentType="application/vnd.openxmlformats-officedocument.spreadsheetml.sheet"/>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notesSlides/notesSlide16.xml" ContentType="application/vnd.openxmlformats-officedocument.presentationml.notesSlide+xml"/>
  <Override PartName="/ppt/charts/chart6.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7.xml" ContentType="application/vnd.openxmlformats-officedocument.drawingml.chart+xml"/>
  <Override PartName="/ppt/notesSlides/notesSlide19.xml" ContentType="application/vnd.openxmlformats-officedocument.presentationml.notesSlide+xml"/>
  <Override PartName="/ppt/charts/chart8.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9.xml" ContentType="application/vnd.openxmlformats-officedocument.drawingml.chart+xml"/>
  <Override PartName="/ppt/notesSlides/notesSlide22.xml" ContentType="application/vnd.openxmlformats-officedocument.presentationml.notesSlide+xml"/>
  <Override PartName="/ppt/charts/chart10.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notesSlides/notesSlide24.xml" ContentType="application/vnd.openxmlformats-officedocument.presentationml.notesSlide+xml"/>
  <Override PartName="/ppt/charts/chart12.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3.xml" ContentType="application/vnd.openxmlformats-officedocument.drawingml.chart+xml"/>
  <Override PartName="/ppt/notesSlides/notesSlide32.xml" ContentType="application/vnd.openxmlformats-officedocument.presentationml.notesSlide+xml"/>
  <Override PartName="/ppt/charts/chart14.xml" ContentType="application/vnd.openxmlformats-officedocument.drawingml.chart+xml"/>
  <Override PartName="/ppt/embeddings/oleObject1.bin" ContentType="application/vnd.openxmlformats-officedocument.oleObject"/>
  <Override PartName="/ppt/notesSlides/notesSlide33.xml" ContentType="application/vnd.openxmlformats-officedocument.presentationml.notesSlide+xml"/>
  <Override PartName="/ppt/charts/chart15.xml" ContentType="application/vnd.openxmlformats-officedocument.drawingml.chart+xml"/>
  <Override PartName="/ppt/embeddings/oleObject2.bin" ContentType="application/vnd.openxmlformats-officedocument.oleObject"/>
  <Override PartName="/ppt/notesSlides/notesSlide34.xml" ContentType="application/vnd.openxmlformats-officedocument.presentationml.notesSlide+xml"/>
  <Override PartName="/ppt/charts/chart16.xml" ContentType="application/vnd.openxmlformats-officedocument.drawingml.chart+xml"/>
  <Override PartName="/ppt/notesSlides/notesSlide35.xml" ContentType="application/vnd.openxmlformats-officedocument.presentationml.notesSlide+xml"/>
  <Override PartName="/ppt/charts/chart17.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18.xml" ContentType="application/vnd.openxmlformats-officedocument.drawingml.chart+xml"/>
  <Override PartName="/ppt/drawings/drawing1.xml" ContentType="application/vnd.openxmlformats-officedocument.drawingml.chartshapes+xml"/>
  <Override PartName="/ppt/notesSlides/notesSlide39.xml" ContentType="application/vnd.openxmlformats-officedocument.presentationml.notesSlide+xml"/>
  <Override PartName="/ppt/charts/chart19.xml" ContentType="application/vnd.openxmlformats-officedocument.drawingml.chart+xml"/>
  <Override PartName="/ppt/drawings/drawing2.xml" ContentType="application/vnd.openxmlformats-officedocument.drawingml.chartshapes+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rts/chart20.xml" ContentType="application/vnd.openxmlformats-officedocument.drawingml.chart+xml"/>
  <Override PartName="/ppt/notesSlides/notesSlide44.xml" ContentType="application/vnd.openxmlformats-officedocument.presentationml.notesSlide+xml"/>
  <Override PartName="/ppt/charts/chart21.xml" ContentType="application/vnd.openxmlformats-officedocument.drawingml.chart+xml"/>
  <Override PartName="/ppt/notesSlides/notesSlide45.xml" ContentType="application/vnd.openxmlformats-officedocument.presentationml.notesSlide+xml"/>
  <Override PartName="/ppt/charts/chart22.xml" ContentType="application/vnd.openxmlformats-officedocument.drawingml.chart+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23.xml" ContentType="application/vnd.openxmlformats-officedocument.drawingml.chart+xml"/>
  <Override PartName="/ppt/notesSlides/notesSlide48.xml" ContentType="application/vnd.openxmlformats-officedocument.presentationml.notesSlide+xml"/>
  <Override PartName="/ppt/charts/chart24.xml" ContentType="application/vnd.openxmlformats-officedocument.drawingml.chart+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62"/>
  </p:notesMasterIdLst>
  <p:handoutMasterIdLst>
    <p:handoutMasterId r:id="rId63"/>
  </p:handoutMasterIdLst>
  <p:sldIdLst>
    <p:sldId id="290" r:id="rId2"/>
    <p:sldId id="291" r:id="rId3"/>
    <p:sldId id="334" r:id="rId4"/>
    <p:sldId id="292" r:id="rId5"/>
    <p:sldId id="268" r:id="rId6"/>
    <p:sldId id="388" r:id="rId7"/>
    <p:sldId id="389" r:id="rId8"/>
    <p:sldId id="293" r:id="rId9"/>
    <p:sldId id="326" r:id="rId10"/>
    <p:sldId id="296" r:id="rId11"/>
    <p:sldId id="408" r:id="rId12"/>
    <p:sldId id="336" r:id="rId13"/>
    <p:sldId id="337" r:id="rId14"/>
    <p:sldId id="353" r:id="rId15"/>
    <p:sldId id="352" r:id="rId16"/>
    <p:sldId id="391" r:id="rId17"/>
    <p:sldId id="392" r:id="rId18"/>
    <p:sldId id="393" r:id="rId19"/>
    <p:sldId id="394" r:id="rId20"/>
    <p:sldId id="411" r:id="rId21"/>
    <p:sldId id="356" r:id="rId22"/>
    <p:sldId id="357" r:id="rId23"/>
    <p:sldId id="412" r:id="rId24"/>
    <p:sldId id="358" r:id="rId25"/>
    <p:sldId id="360" r:id="rId26"/>
    <p:sldId id="359" r:id="rId27"/>
    <p:sldId id="361" r:id="rId28"/>
    <p:sldId id="413" r:id="rId29"/>
    <p:sldId id="414" r:id="rId30"/>
    <p:sldId id="327" r:id="rId31"/>
    <p:sldId id="415" r:id="rId32"/>
    <p:sldId id="295" r:id="rId33"/>
    <p:sldId id="363" r:id="rId34"/>
    <p:sldId id="395" r:id="rId35"/>
    <p:sldId id="410" r:id="rId36"/>
    <p:sldId id="397" r:id="rId37"/>
    <p:sldId id="398" r:id="rId38"/>
    <p:sldId id="400" r:id="rId39"/>
    <p:sldId id="399" r:id="rId40"/>
    <p:sldId id="401" r:id="rId41"/>
    <p:sldId id="416" r:id="rId42"/>
    <p:sldId id="364" r:id="rId43"/>
    <p:sldId id="402" r:id="rId44"/>
    <p:sldId id="403" r:id="rId45"/>
    <p:sldId id="417" r:id="rId46"/>
    <p:sldId id="404" r:id="rId47"/>
    <p:sldId id="405" r:id="rId48"/>
    <p:sldId id="390" r:id="rId49"/>
    <p:sldId id="387" r:id="rId50"/>
    <p:sldId id="382" r:id="rId51"/>
    <p:sldId id="406" r:id="rId52"/>
    <p:sldId id="372" r:id="rId53"/>
    <p:sldId id="373" r:id="rId54"/>
    <p:sldId id="407" r:id="rId55"/>
    <p:sldId id="328" r:id="rId56"/>
    <p:sldId id="332" r:id="rId57"/>
    <p:sldId id="333" r:id="rId58"/>
    <p:sldId id="418" r:id="rId59"/>
    <p:sldId id="294" r:id="rId60"/>
    <p:sldId id="331"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52C6AC0-71BD-9248-9D77-4B90EA1E1631}">
          <p14:sldIdLst>
            <p14:sldId id="290"/>
            <p14:sldId id="291"/>
            <p14:sldId id="334"/>
            <p14:sldId id="292"/>
            <p14:sldId id="268"/>
            <p14:sldId id="388"/>
            <p14:sldId id="389"/>
            <p14:sldId id="293"/>
            <p14:sldId id="326"/>
            <p14:sldId id="296"/>
            <p14:sldId id="408"/>
            <p14:sldId id="336"/>
            <p14:sldId id="337"/>
            <p14:sldId id="353"/>
            <p14:sldId id="352"/>
            <p14:sldId id="391"/>
            <p14:sldId id="392"/>
            <p14:sldId id="393"/>
            <p14:sldId id="394"/>
            <p14:sldId id="411"/>
            <p14:sldId id="356"/>
            <p14:sldId id="357"/>
            <p14:sldId id="412"/>
            <p14:sldId id="358"/>
            <p14:sldId id="360"/>
            <p14:sldId id="359"/>
            <p14:sldId id="361"/>
            <p14:sldId id="413"/>
            <p14:sldId id="414"/>
            <p14:sldId id="327"/>
            <p14:sldId id="415"/>
            <p14:sldId id="295"/>
            <p14:sldId id="363"/>
            <p14:sldId id="395"/>
            <p14:sldId id="410"/>
            <p14:sldId id="397"/>
            <p14:sldId id="398"/>
            <p14:sldId id="400"/>
            <p14:sldId id="399"/>
            <p14:sldId id="401"/>
            <p14:sldId id="416"/>
            <p14:sldId id="364"/>
            <p14:sldId id="402"/>
            <p14:sldId id="403"/>
            <p14:sldId id="417"/>
            <p14:sldId id="404"/>
            <p14:sldId id="405"/>
            <p14:sldId id="390"/>
            <p14:sldId id="387"/>
            <p14:sldId id="382"/>
            <p14:sldId id="406"/>
            <p14:sldId id="372"/>
            <p14:sldId id="373"/>
            <p14:sldId id="407"/>
            <p14:sldId id="328"/>
            <p14:sldId id="332"/>
            <p14:sldId id="333"/>
            <p14:sldId id="418"/>
            <p14:sldId id="294"/>
            <p14:sldId id="33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387" autoAdjust="0"/>
  </p:normalViewPr>
  <p:slideViewPr>
    <p:cSldViewPr>
      <p:cViewPr varScale="1">
        <p:scale>
          <a:sx n="87" d="100"/>
          <a:sy n="87" d="100"/>
        </p:scale>
        <p:origin x="-1664" y="-104"/>
      </p:cViewPr>
      <p:guideLst>
        <p:guide orient="horz" pos="2160"/>
        <p:guide pos="2880"/>
      </p:guideLst>
    </p:cSldViewPr>
  </p:slideViewPr>
  <p:notesTextViewPr>
    <p:cViewPr>
      <p:scale>
        <a:sx n="100" d="100"/>
        <a:sy n="100" d="100"/>
      </p:scale>
      <p:origin x="0" y="0"/>
    </p:cViewPr>
  </p:notesTextViewPr>
  <p:sorterViewPr>
    <p:cViewPr>
      <p:scale>
        <a:sx n="75" d="100"/>
        <a:sy n="75" d="100"/>
      </p:scale>
      <p:origin x="0" y="3248"/>
    </p:cViewPr>
  </p:sorterViewPr>
  <p:notesViewPr>
    <p:cSldViewPr>
      <p:cViewPr varScale="1">
        <p:scale>
          <a:sx n="58" d="100"/>
          <a:sy n="58" d="100"/>
        </p:scale>
        <p:origin x="-5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handoutMaster" Target="handoutMasters/handoutMaster1.xml"/><Relationship Id="rId64" Type="http://schemas.openxmlformats.org/officeDocument/2006/relationships/printerSettings" Target="printerSettings/printerSettings1.bin"/><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GOInc:Desktop:Outcomes%20Presentation:Data%20numbers%20for%20slide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DGOInc:Desktop:Outcomes%20Presentation:SurveySummary_09192013.xls" TargetMode="Externa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Sheet7.xlsx"/><Relationship Id="rId2" Type="http://schemas.openxmlformats.org/officeDocument/2006/relationships/chartUserShapes" Target="../drawings/drawing1.xm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Sheet8.xlsx"/><Relationship Id="rId2" Type="http://schemas.openxmlformats.org/officeDocument/2006/relationships/chartUserShapes" Target="../drawings/drawing2.xm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DGOInc:Desktop:Outcomes%20Presentation:2013%20Total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'Entry Point '!$F$2</c:f>
              <c:strCache>
                <c:ptCount val="1"/>
                <c:pt idx="0">
                  <c:v>BSN to DNP</c:v>
                </c:pt>
              </c:strCache>
            </c:strRef>
          </c:tx>
          <c:invertIfNegative val="0"/>
          <c:cat>
            <c:strRef>
              <c:f>'Entry Point '!$G$1:$J$1</c:f>
              <c:strCache>
                <c:ptCount val="4"/>
                <c:pt idx="0">
                  <c:v>2010 (n=131)</c:v>
                </c:pt>
                <c:pt idx="1">
                  <c:v>2011 (n=153)</c:v>
                </c:pt>
                <c:pt idx="2">
                  <c:v>2012 (n=184)</c:v>
                </c:pt>
                <c:pt idx="3">
                  <c:v>2013 (n=200)</c:v>
                </c:pt>
              </c:strCache>
            </c:strRef>
          </c:cat>
          <c:val>
            <c:numRef>
              <c:f>'Entry Point '!$G$2:$J$2</c:f>
              <c:numCache>
                <c:formatCode>0</c:formatCode>
                <c:ptCount val="4"/>
                <c:pt idx="0">
                  <c:v>44.0</c:v>
                </c:pt>
                <c:pt idx="1">
                  <c:v>78.0</c:v>
                </c:pt>
                <c:pt idx="2">
                  <c:v>54.0</c:v>
                </c:pt>
                <c:pt idx="3">
                  <c:v>51.5</c:v>
                </c:pt>
              </c:numCache>
            </c:numRef>
          </c:val>
        </c:ser>
        <c:ser>
          <c:idx val="1"/>
          <c:order val="1"/>
          <c:tx>
            <c:strRef>
              <c:f>'Entry Point '!$F$3</c:f>
              <c:strCache>
                <c:ptCount val="1"/>
                <c:pt idx="0">
                  <c:v>MSN to DNP </c:v>
                </c:pt>
              </c:strCache>
            </c:strRef>
          </c:tx>
          <c:invertIfNegative val="0"/>
          <c:cat>
            <c:strRef>
              <c:f>'Entry Point '!$G$1:$J$1</c:f>
              <c:strCache>
                <c:ptCount val="4"/>
                <c:pt idx="0">
                  <c:v>2010 (n=131)</c:v>
                </c:pt>
                <c:pt idx="1">
                  <c:v>2011 (n=153)</c:v>
                </c:pt>
                <c:pt idx="2">
                  <c:v>2012 (n=184)</c:v>
                </c:pt>
                <c:pt idx="3">
                  <c:v>2013 (n=200)</c:v>
                </c:pt>
              </c:strCache>
            </c:strRef>
          </c:cat>
          <c:val>
            <c:numRef>
              <c:f>'Entry Point '!$G$3:$J$3</c:f>
              <c:numCache>
                <c:formatCode>0</c:formatCode>
                <c:ptCount val="4"/>
                <c:pt idx="0">
                  <c:v>66.0</c:v>
                </c:pt>
                <c:pt idx="1">
                  <c:v>92.0</c:v>
                </c:pt>
                <c:pt idx="2">
                  <c:v>98.0</c:v>
                </c:pt>
                <c:pt idx="3">
                  <c:v>94.5</c:v>
                </c:pt>
              </c:numCache>
            </c:numRef>
          </c:val>
        </c:ser>
        <c:dLbls>
          <c:showLegendKey val="0"/>
          <c:showVal val="0"/>
          <c:showCatName val="0"/>
          <c:showSerName val="0"/>
          <c:showPercent val="0"/>
          <c:showBubbleSize val="0"/>
        </c:dLbls>
        <c:gapWidth val="150"/>
        <c:shape val="box"/>
        <c:axId val="2118731992"/>
        <c:axId val="2118734968"/>
        <c:axId val="0"/>
      </c:bar3DChart>
      <c:catAx>
        <c:axId val="2118731992"/>
        <c:scaling>
          <c:orientation val="minMax"/>
        </c:scaling>
        <c:delete val="0"/>
        <c:axPos val="b"/>
        <c:majorTickMark val="out"/>
        <c:minorTickMark val="none"/>
        <c:tickLblPos val="nextTo"/>
        <c:crossAx val="2118734968"/>
        <c:crosses val="autoZero"/>
        <c:auto val="1"/>
        <c:lblAlgn val="ctr"/>
        <c:lblOffset val="100"/>
        <c:noMultiLvlLbl val="0"/>
      </c:catAx>
      <c:valAx>
        <c:axId val="2118734968"/>
        <c:scaling>
          <c:orientation val="minMax"/>
        </c:scaling>
        <c:delete val="0"/>
        <c:axPos val="l"/>
        <c:majorGridlines/>
        <c:numFmt formatCode="0" sourceLinked="1"/>
        <c:majorTickMark val="out"/>
        <c:minorTickMark val="none"/>
        <c:tickLblPos val="nextTo"/>
        <c:crossAx val="21187319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41842472393653"/>
          <c:y val="0.0268537719913724"/>
          <c:w val="0.73175380104514"/>
          <c:h val="0.730192167155576"/>
        </c:manualLayout>
      </c:layout>
      <c:bar3DChart>
        <c:barDir val="col"/>
        <c:grouping val="clustered"/>
        <c:varyColors val="0"/>
        <c:ser>
          <c:idx val="0"/>
          <c:order val="0"/>
          <c:tx>
            <c:strRef>
              <c:f>'Research Courses'!$A$8</c:f>
              <c:strCache>
                <c:ptCount val="1"/>
                <c:pt idx="0">
                  <c:v>2010 (n=131)</c:v>
                </c:pt>
              </c:strCache>
            </c:strRef>
          </c:tx>
          <c:invertIfNegative val="0"/>
          <c:cat>
            <c:strRef>
              <c:f>'Research Courses'!$B$7:$F$7</c:f>
              <c:strCache>
                <c:ptCount val="5"/>
                <c:pt idx="0">
                  <c:v>EBP/Transl</c:v>
                </c:pt>
                <c:pt idx="1">
                  <c:v>Qual</c:v>
                </c:pt>
                <c:pt idx="2">
                  <c:v>Quant</c:v>
                </c:pt>
                <c:pt idx="3">
                  <c:v>Thesis</c:v>
                </c:pt>
                <c:pt idx="4">
                  <c:v>Publication</c:v>
                </c:pt>
              </c:strCache>
            </c:strRef>
          </c:cat>
          <c:val>
            <c:numRef>
              <c:f>'Research Courses'!$B$8:$F$8</c:f>
              <c:numCache>
                <c:formatCode>General</c:formatCode>
                <c:ptCount val="5"/>
                <c:pt idx="0">
                  <c:v>63.0</c:v>
                </c:pt>
                <c:pt idx="1">
                  <c:v>3.0</c:v>
                </c:pt>
                <c:pt idx="2">
                  <c:v>12.0</c:v>
                </c:pt>
                <c:pt idx="3">
                  <c:v>3.0</c:v>
                </c:pt>
                <c:pt idx="4">
                  <c:v>8.0</c:v>
                </c:pt>
              </c:numCache>
            </c:numRef>
          </c:val>
        </c:ser>
        <c:ser>
          <c:idx val="1"/>
          <c:order val="1"/>
          <c:tx>
            <c:strRef>
              <c:f>'Research Courses'!$A$9</c:f>
              <c:strCache>
                <c:ptCount val="1"/>
                <c:pt idx="0">
                  <c:v>2011 (n=153)</c:v>
                </c:pt>
              </c:strCache>
            </c:strRef>
          </c:tx>
          <c:invertIfNegative val="0"/>
          <c:cat>
            <c:strRef>
              <c:f>'Research Courses'!$B$7:$F$7</c:f>
              <c:strCache>
                <c:ptCount val="5"/>
                <c:pt idx="0">
                  <c:v>EBP/Transl</c:v>
                </c:pt>
                <c:pt idx="1">
                  <c:v>Qual</c:v>
                </c:pt>
                <c:pt idx="2">
                  <c:v>Quant</c:v>
                </c:pt>
                <c:pt idx="3">
                  <c:v>Thesis</c:v>
                </c:pt>
                <c:pt idx="4">
                  <c:v>Publication</c:v>
                </c:pt>
              </c:strCache>
            </c:strRef>
          </c:cat>
          <c:val>
            <c:numRef>
              <c:f>'Research Courses'!$B$9:$F$9</c:f>
              <c:numCache>
                <c:formatCode>General</c:formatCode>
                <c:ptCount val="5"/>
                <c:pt idx="0">
                  <c:v>68.0</c:v>
                </c:pt>
                <c:pt idx="1">
                  <c:v>15.0</c:v>
                </c:pt>
                <c:pt idx="2">
                  <c:v>31.0</c:v>
                </c:pt>
                <c:pt idx="3">
                  <c:v>3.0</c:v>
                </c:pt>
                <c:pt idx="4">
                  <c:v>18.0</c:v>
                </c:pt>
              </c:numCache>
            </c:numRef>
          </c:val>
        </c:ser>
        <c:ser>
          <c:idx val="2"/>
          <c:order val="2"/>
          <c:tx>
            <c:strRef>
              <c:f>'Research Courses'!$A$10</c:f>
              <c:strCache>
                <c:ptCount val="1"/>
                <c:pt idx="0">
                  <c:v>2012 (n=184)</c:v>
                </c:pt>
              </c:strCache>
            </c:strRef>
          </c:tx>
          <c:invertIfNegative val="0"/>
          <c:cat>
            <c:strRef>
              <c:f>'Research Courses'!$B$7:$F$7</c:f>
              <c:strCache>
                <c:ptCount val="5"/>
                <c:pt idx="0">
                  <c:v>EBP/Transl</c:v>
                </c:pt>
                <c:pt idx="1">
                  <c:v>Qual</c:v>
                </c:pt>
                <c:pt idx="2">
                  <c:v>Quant</c:v>
                </c:pt>
                <c:pt idx="3">
                  <c:v>Thesis</c:v>
                </c:pt>
                <c:pt idx="4">
                  <c:v>Publication</c:v>
                </c:pt>
              </c:strCache>
            </c:strRef>
          </c:cat>
          <c:val>
            <c:numRef>
              <c:f>'Research Courses'!$B$10:$F$10</c:f>
              <c:numCache>
                <c:formatCode>General</c:formatCode>
                <c:ptCount val="5"/>
                <c:pt idx="0">
                  <c:v>83.0</c:v>
                </c:pt>
                <c:pt idx="1">
                  <c:v>36.0</c:v>
                </c:pt>
                <c:pt idx="2">
                  <c:v>39.0</c:v>
                </c:pt>
                <c:pt idx="3">
                  <c:v>5.0</c:v>
                </c:pt>
                <c:pt idx="4">
                  <c:v>27.0</c:v>
                </c:pt>
              </c:numCache>
            </c:numRef>
          </c:val>
        </c:ser>
        <c:ser>
          <c:idx val="3"/>
          <c:order val="3"/>
          <c:tx>
            <c:strRef>
              <c:f>'Research Courses'!$A$11</c:f>
              <c:strCache>
                <c:ptCount val="1"/>
                <c:pt idx="0">
                  <c:v>2013 (n=200)</c:v>
                </c:pt>
              </c:strCache>
            </c:strRef>
          </c:tx>
          <c:invertIfNegative val="0"/>
          <c:cat>
            <c:strRef>
              <c:f>'Research Courses'!$B$7:$F$7</c:f>
              <c:strCache>
                <c:ptCount val="5"/>
                <c:pt idx="0">
                  <c:v>EBP/Transl</c:v>
                </c:pt>
                <c:pt idx="1">
                  <c:v>Qual</c:v>
                </c:pt>
                <c:pt idx="2">
                  <c:v>Quant</c:v>
                </c:pt>
                <c:pt idx="3">
                  <c:v>Thesis</c:v>
                </c:pt>
                <c:pt idx="4">
                  <c:v>Publication</c:v>
                </c:pt>
              </c:strCache>
            </c:strRef>
          </c:cat>
          <c:val>
            <c:numRef>
              <c:f>'Research Courses'!$B$11:$F$11</c:f>
              <c:numCache>
                <c:formatCode>General</c:formatCode>
                <c:ptCount val="5"/>
                <c:pt idx="0">
                  <c:v>81.0</c:v>
                </c:pt>
                <c:pt idx="1">
                  <c:v>22.0</c:v>
                </c:pt>
                <c:pt idx="2">
                  <c:v>35.0</c:v>
                </c:pt>
                <c:pt idx="3">
                  <c:v>6.0</c:v>
                </c:pt>
                <c:pt idx="4">
                  <c:v>21.0</c:v>
                </c:pt>
              </c:numCache>
            </c:numRef>
          </c:val>
        </c:ser>
        <c:dLbls>
          <c:showLegendKey val="0"/>
          <c:showVal val="0"/>
          <c:showCatName val="0"/>
          <c:showSerName val="0"/>
          <c:showPercent val="0"/>
          <c:showBubbleSize val="0"/>
        </c:dLbls>
        <c:gapWidth val="150"/>
        <c:shape val="cylinder"/>
        <c:axId val="2119423800"/>
        <c:axId val="2119420664"/>
        <c:axId val="0"/>
      </c:bar3DChart>
      <c:catAx>
        <c:axId val="2119423800"/>
        <c:scaling>
          <c:orientation val="minMax"/>
        </c:scaling>
        <c:delete val="0"/>
        <c:axPos val="b"/>
        <c:majorTickMark val="out"/>
        <c:minorTickMark val="none"/>
        <c:tickLblPos val="nextTo"/>
        <c:crossAx val="2119420664"/>
        <c:crosses val="autoZero"/>
        <c:auto val="1"/>
        <c:lblAlgn val="ctr"/>
        <c:lblOffset val="100"/>
        <c:noMultiLvlLbl val="0"/>
      </c:catAx>
      <c:valAx>
        <c:axId val="2119420664"/>
        <c:scaling>
          <c:orientation val="minMax"/>
        </c:scaling>
        <c:delete val="0"/>
        <c:axPos val="l"/>
        <c:majorGridlines/>
        <c:numFmt formatCode="General" sourceLinked="1"/>
        <c:majorTickMark val="out"/>
        <c:minorTickMark val="none"/>
        <c:tickLblPos val="nextTo"/>
        <c:crossAx val="2119423800"/>
        <c:crosses val="autoZero"/>
        <c:crossBetween val="between"/>
      </c:valAx>
      <c:dTable>
        <c:showHorzBorder val="1"/>
        <c:showVertBorder val="1"/>
        <c:showOutline val="1"/>
        <c:showKeys val="0"/>
      </c:dTable>
    </c:plotArea>
    <c:legend>
      <c:legendPos val="r"/>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Leadership!$A$17</c:f>
              <c:strCache>
                <c:ptCount val="1"/>
                <c:pt idx="0">
                  <c:v>2010 (n=131)</c:v>
                </c:pt>
              </c:strCache>
            </c:strRef>
          </c:tx>
          <c:invertIfNegative val="0"/>
          <c:cat>
            <c:strRef>
              <c:f>Leadership!$B$16:$D$16</c:f>
              <c:strCache>
                <c:ptCount val="3"/>
                <c:pt idx="0">
                  <c:v>Pract Mgt</c:v>
                </c:pt>
                <c:pt idx="1">
                  <c:v>Org Mgt</c:v>
                </c:pt>
                <c:pt idx="2">
                  <c:v>N Leadership</c:v>
                </c:pt>
              </c:strCache>
            </c:strRef>
          </c:cat>
          <c:val>
            <c:numRef>
              <c:f>Leadership!$B$17:$D$17</c:f>
              <c:numCache>
                <c:formatCode>General</c:formatCode>
                <c:ptCount val="3"/>
                <c:pt idx="0">
                  <c:v>30.0</c:v>
                </c:pt>
                <c:pt idx="1">
                  <c:v>33.0</c:v>
                </c:pt>
                <c:pt idx="2">
                  <c:v>37.0</c:v>
                </c:pt>
              </c:numCache>
            </c:numRef>
          </c:val>
        </c:ser>
        <c:ser>
          <c:idx val="1"/>
          <c:order val="1"/>
          <c:tx>
            <c:strRef>
              <c:f>Leadership!$A$18</c:f>
              <c:strCache>
                <c:ptCount val="1"/>
                <c:pt idx="0">
                  <c:v>2011 (n=153)</c:v>
                </c:pt>
              </c:strCache>
            </c:strRef>
          </c:tx>
          <c:invertIfNegative val="0"/>
          <c:cat>
            <c:strRef>
              <c:f>Leadership!$B$16:$D$16</c:f>
              <c:strCache>
                <c:ptCount val="3"/>
                <c:pt idx="0">
                  <c:v>Pract Mgt</c:v>
                </c:pt>
                <c:pt idx="1">
                  <c:v>Org Mgt</c:v>
                </c:pt>
                <c:pt idx="2">
                  <c:v>N Leadership</c:v>
                </c:pt>
              </c:strCache>
            </c:strRef>
          </c:cat>
          <c:val>
            <c:numRef>
              <c:f>Leadership!$B$18:$D$18</c:f>
              <c:numCache>
                <c:formatCode>General</c:formatCode>
                <c:ptCount val="3"/>
                <c:pt idx="0">
                  <c:v>38.0</c:v>
                </c:pt>
                <c:pt idx="1">
                  <c:v>46.0</c:v>
                </c:pt>
                <c:pt idx="2">
                  <c:v>66.0</c:v>
                </c:pt>
              </c:numCache>
            </c:numRef>
          </c:val>
        </c:ser>
        <c:ser>
          <c:idx val="2"/>
          <c:order val="2"/>
          <c:tx>
            <c:strRef>
              <c:f>Leadership!$A$19</c:f>
              <c:strCache>
                <c:ptCount val="1"/>
                <c:pt idx="0">
                  <c:v>2012 (n=184)</c:v>
                </c:pt>
              </c:strCache>
            </c:strRef>
          </c:tx>
          <c:invertIfNegative val="0"/>
          <c:cat>
            <c:strRef>
              <c:f>Leadership!$B$16:$D$16</c:f>
              <c:strCache>
                <c:ptCount val="3"/>
                <c:pt idx="0">
                  <c:v>Pract Mgt</c:v>
                </c:pt>
                <c:pt idx="1">
                  <c:v>Org Mgt</c:v>
                </c:pt>
                <c:pt idx="2">
                  <c:v>N Leadership</c:v>
                </c:pt>
              </c:strCache>
            </c:strRef>
          </c:cat>
          <c:val>
            <c:numRef>
              <c:f>Leadership!$B$19:$D$19</c:f>
              <c:numCache>
                <c:formatCode>General</c:formatCode>
                <c:ptCount val="3"/>
                <c:pt idx="0">
                  <c:v>37.0</c:v>
                </c:pt>
                <c:pt idx="1">
                  <c:v>49.0</c:v>
                </c:pt>
                <c:pt idx="2">
                  <c:v>73.0</c:v>
                </c:pt>
              </c:numCache>
            </c:numRef>
          </c:val>
        </c:ser>
        <c:ser>
          <c:idx val="3"/>
          <c:order val="3"/>
          <c:tx>
            <c:strRef>
              <c:f>Leadership!$A$20</c:f>
              <c:strCache>
                <c:ptCount val="1"/>
                <c:pt idx="0">
                  <c:v>2013 (n=200)</c:v>
                </c:pt>
              </c:strCache>
            </c:strRef>
          </c:tx>
          <c:invertIfNegative val="0"/>
          <c:cat>
            <c:strRef>
              <c:f>Leadership!$B$16:$D$16</c:f>
              <c:strCache>
                <c:ptCount val="3"/>
                <c:pt idx="0">
                  <c:v>Pract Mgt</c:v>
                </c:pt>
                <c:pt idx="1">
                  <c:v>Org Mgt</c:v>
                </c:pt>
                <c:pt idx="2">
                  <c:v>N Leadership</c:v>
                </c:pt>
              </c:strCache>
            </c:strRef>
          </c:cat>
          <c:val>
            <c:numRef>
              <c:f>Leadership!$B$20:$D$20</c:f>
              <c:numCache>
                <c:formatCode>General</c:formatCode>
                <c:ptCount val="3"/>
                <c:pt idx="0">
                  <c:v>38.0</c:v>
                </c:pt>
                <c:pt idx="1">
                  <c:v>49.0</c:v>
                </c:pt>
                <c:pt idx="2">
                  <c:v>73.0</c:v>
                </c:pt>
              </c:numCache>
            </c:numRef>
          </c:val>
        </c:ser>
        <c:dLbls>
          <c:showLegendKey val="0"/>
          <c:showVal val="0"/>
          <c:showCatName val="0"/>
          <c:showSerName val="0"/>
          <c:showPercent val="0"/>
          <c:showBubbleSize val="0"/>
        </c:dLbls>
        <c:gapWidth val="150"/>
        <c:shape val="cylinder"/>
        <c:axId val="2046587272"/>
        <c:axId val="2046590392"/>
        <c:axId val="0"/>
      </c:bar3DChart>
      <c:catAx>
        <c:axId val="2046587272"/>
        <c:scaling>
          <c:orientation val="minMax"/>
        </c:scaling>
        <c:delete val="0"/>
        <c:axPos val="b"/>
        <c:majorTickMark val="out"/>
        <c:minorTickMark val="none"/>
        <c:tickLblPos val="nextTo"/>
        <c:crossAx val="2046590392"/>
        <c:crosses val="autoZero"/>
        <c:auto val="1"/>
        <c:lblAlgn val="ctr"/>
        <c:lblOffset val="100"/>
        <c:noMultiLvlLbl val="0"/>
      </c:catAx>
      <c:valAx>
        <c:axId val="2046590392"/>
        <c:scaling>
          <c:orientation val="minMax"/>
        </c:scaling>
        <c:delete val="0"/>
        <c:axPos val="l"/>
        <c:majorGridlines/>
        <c:numFmt formatCode="General" sourceLinked="1"/>
        <c:majorTickMark val="out"/>
        <c:minorTickMark val="none"/>
        <c:tickLblPos val="nextTo"/>
        <c:crossAx val="2046587272"/>
        <c:crosses val="autoZero"/>
        <c:crossBetween val="between"/>
      </c:valAx>
      <c:dTable>
        <c:showHorzBorder val="1"/>
        <c:showVertBorder val="1"/>
        <c:showOutline val="1"/>
        <c:showKeys val="0"/>
      </c:dTable>
    </c:plotArea>
    <c:legend>
      <c:legendPos val="r"/>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'End Product'!$A$8</c:f>
              <c:strCache>
                <c:ptCount val="1"/>
                <c:pt idx="0">
                  <c:v>2010 (n=131)</c:v>
                </c:pt>
              </c:strCache>
            </c:strRef>
          </c:tx>
          <c:invertIfNegative val="0"/>
          <c:cat>
            <c:strRef>
              <c:f>'End Product'!$B$7:$D$7</c:f>
              <c:strCache>
                <c:ptCount val="3"/>
                <c:pt idx="0">
                  <c:v>Capstone</c:v>
                </c:pt>
                <c:pt idx="1">
                  <c:v>Seminar</c:v>
                </c:pt>
                <c:pt idx="2">
                  <c:v>Pract/Residency </c:v>
                </c:pt>
              </c:strCache>
            </c:strRef>
          </c:cat>
          <c:val>
            <c:numRef>
              <c:f>'End Product'!$B$8:$D$8</c:f>
              <c:numCache>
                <c:formatCode>General</c:formatCode>
                <c:ptCount val="3"/>
                <c:pt idx="0">
                  <c:v>62.0</c:v>
                </c:pt>
                <c:pt idx="1">
                  <c:v>17.0</c:v>
                </c:pt>
                <c:pt idx="2">
                  <c:v>36.0</c:v>
                </c:pt>
              </c:numCache>
            </c:numRef>
          </c:val>
        </c:ser>
        <c:ser>
          <c:idx val="1"/>
          <c:order val="1"/>
          <c:tx>
            <c:strRef>
              <c:f>'End Product'!$A$9</c:f>
              <c:strCache>
                <c:ptCount val="1"/>
                <c:pt idx="0">
                  <c:v>2011 (n=153)</c:v>
                </c:pt>
              </c:strCache>
            </c:strRef>
          </c:tx>
          <c:invertIfNegative val="0"/>
          <c:cat>
            <c:strRef>
              <c:f>'End Product'!$B$7:$D$7</c:f>
              <c:strCache>
                <c:ptCount val="3"/>
                <c:pt idx="0">
                  <c:v>Capstone</c:v>
                </c:pt>
                <c:pt idx="1">
                  <c:v>Seminar</c:v>
                </c:pt>
                <c:pt idx="2">
                  <c:v>Pract/Residency </c:v>
                </c:pt>
              </c:strCache>
            </c:strRef>
          </c:cat>
          <c:val>
            <c:numRef>
              <c:f>'End Product'!$B$9:$D$9</c:f>
              <c:numCache>
                <c:formatCode>General</c:formatCode>
                <c:ptCount val="3"/>
                <c:pt idx="0">
                  <c:v>78.0</c:v>
                </c:pt>
                <c:pt idx="1">
                  <c:v>58.0</c:v>
                </c:pt>
                <c:pt idx="2">
                  <c:v>46.0</c:v>
                </c:pt>
              </c:numCache>
            </c:numRef>
          </c:val>
        </c:ser>
        <c:ser>
          <c:idx val="2"/>
          <c:order val="2"/>
          <c:tx>
            <c:strRef>
              <c:f>'End Product'!$A$10</c:f>
              <c:strCache>
                <c:ptCount val="1"/>
                <c:pt idx="0">
                  <c:v>2012 (n=184)</c:v>
                </c:pt>
              </c:strCache>
            </c:strRef>
          </c:tx>
          <c:invertIfNegative val="0"/>
          <c:cat>
            <c:strRef>
              <c:f>'End Product'!$B$7:$D$7</c:f>
              <c:strCache>
                <c:ptCount val="3"/>
                <c:pt idx="0">
                  <c:v>Capstone</c:v>
                </c:pt>
                <c:pt idx="1">
                  <c:v>Seminar</c:v>
                </c:pt>
                <c:pt idx="2">
                  <c:v>Pract/Residency </c:v>
                </c:pt>
              </c:strCache>
            </c:strRef>
          </c:cat>
          <c:val>
            <c:numRef>
              <c:f>'End Product'!$B$10:$D$10</c:f>
              <c:numCache>
                <c:formatCode>General</c:formatCode>
                <c:ptCount val="3"/>
                <c:pt idx="0">
                  <c:v>80.0</c:v>
                </c:pt>
                <c:pt idx="1">
                  <c:v>45.0</c:v>
                </c:pt>
                <c:pt idx="2">
                  <c:v>39.0</c:v>
                </c:pt>
              </c:numCache>
            </c:numRef>
          </c:val>
        </c:ser>
        <c:ser>
          <c:idx val="3"/>
          <c:order val="3"/>
          <c:tx>
            <c:strRef>
              <c:f>'End Product'!$A$11</c:f>
              <c:strCache>
                <c:ptCount val="1"/>
                <c:pt idx="0">
                  <c:v>2013 (n=200)</c:v>
                </c:pt>
              </c:strCache>
            </c:strRef>
          </c:tx>
          <c:invertIfNegative val="0"/>
          <c:cat>
            <c:strRef>
              <c:f>'End Product'!$B$7:$D$7</c:f>
              <c:strCache>
                <c:ptCount val="3"/>
                <c:pt idx="0">
                  <c:v>Capstone</c:v>
                </c:pt>
                <c:pt idx="1">
                  <c:v>Seminar</c:v>
                </c:pt>
                <c:pt idx="2">
                  <c:v>Pract/Residency </c:v>
                </c:pt>
              </c:strCache>
            </c:strRef>
          </c:cat>
          <c:val>
            <c:numRef>
              <c:f>'End Product'!$B$11:$D$11</c:f>
              <c:numCache>
                <c:formatCode>General</c:formatCode>
                <c:ptCount val="3"/>
                <c:pt idx="0">
                  <c:v>80.0</c:v>
                </c:pt>
                <c:pt idx="1">
                  <c:v>44.0</c:v>
                </c:pt>
                <c:pt idx="2">
                  <c:v>47.0</c:v>
                </c:pt>
              </c:numCache>
            </c:numRef>
          </c:val>
        </c:ser>
        <c:dLbls>
          <c:showLegendKey val="0"/>
          <c:showVal val="0"/>
          <c:showCatName val="0"/>
          <c:showSerName val="0"/>
          <c:showPercent val="0"/>
          <c:showBubbleSize val="0"/>
        </c:dLbls>
        <c:gapWidth val="150"/>
        <c:shape val="cylinder"/>
        <c:axId val="2139600728"/>
        <c:axId val="2139603848"/>
        <c:axId val="0"/>
      </c:bar3DChart>
      <c:catAx>
        <c:axId val="2139600728"/>
        <c:scaling>
          <c:orientation val="minMax"/>
        </c:scaling>
        <c:delete val="0"/>
        <c:axPos val="b"/>
        <c:majorTickMark val="out"/>
        <c:minorTickMark val="none"/>
        <c:tickLblPos val="nextTo"/>
        <c:crossAx val="2139603848"/>
        <c:crosses val="autoZero"/>
        <c:auto val="1"/>
        <c:lblAlgn val="ctr"/>
        <c:lblOffset val="100"/>
        <c:noMultiLvlLbl val="0"/>
      </c:catAx>
      <c:valAx>
        <c:axId val="2139603848"/>
        <c:scaling>
          <c:orientation val="minMax"/>
        </c:scaling>
        <c:delete val="0"/>
        <c:axPos val="l"/>
        <c:majorGridlines/>
        <c:numFmt formatCode="General" sourceLinked="1"/>
        <c:majorTickMark val="out"/>
        <c:minorTickMark val="none"/>
        <c:tickLblPos val="nextTo"/>
        <c:crossAx val="2139600728"/>
        <c:crosses val="autoZero"/>
        <c:crossBetween val="between"/>
      </c:valAx>
      <c:dTable>
        <c:showHorzBorder val="1"/>
        <c:showVertBorder val="1"/>
        <c:showOutline val="1"/>
        <c:showKeys val="0"/>
      </c:dTable>
    </c:plotArea>
    <c:legend>
      <c:legendPos val="r"/>
      <c:layout/>
      <c:overlay val="0"/>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'Question 17'!$G$32</c:f>
              <c:strCache>
                <c:ptCount val="1"/>
                <c:pt idx="0">
                  <c:v>Male</c:v>
                </c:pt>
              </c:strCache>
            </c:strRef>
          </c:tx>
          <c:invertIfNegative val="0"/>
          <c:cat>
            <c:strRef>
              <c:f>'Question 17'!$H$31:$K$31</c:f>
              <c:strCache>
                <c:ptCount val="4"/>
                <c:pt idx="0">
                  <c:v>2010 (n=294)</c:v>
                </c:pt>
                <c:pt idx="1">
                  <c:v>2011 (n =359)</c:v>
                </c:pt>
                <c:pt idx="2">
                  <c:v>2012 (n=248)</c:v>
                </c:pt>
                <c:pt idx="3">
                  <c:v>2013 (n=310)</c:v>
                </c:pt>
              </c:strCache>
            </c:strRef>
          </c:cat>
          <c:val>
            <c:numRef>
              <c:f>'Question 17'!$H$32:$K$32</c:f>
              <c:numCache>
                <c:formatCode>General</c:formatCode>
                <c:ptCount val="4"/>
                <c:pt idx="0">
                  <c:v>11.9</c:v>
                </c:pt>
                <c:pt idx="1">
                  <c:v>11.1</c:v>
                </c:pt>
                <c:pt idx="2">
                  <c:v>10.9</c:v>
                </c:pt>
                <c:pt idx="3">
                  <c:v>14.8</c:v>
                </c:pt>
              </c:numCache>
            </c:numRef>
          </c:val>
        </c:ser>
        <c:ser>
          <c:idx val="1"/>
          <c:order val="1"/>
          <c:tx>
            <c:strRef>
              <c:f>'Question 17'!$G$33</c:f>
              <c:strCache>
                <c:ptCount val="1"/>
                <c:pt idx="0">
                  <c:v>Female</c:v>
                </c:pt>
              </c:strCache>
            </c:strRef>
          </c:tx>
          <c:invertIfNegative val="0"/>
          <c:cat>
            <c:strRef>
              <c:f>'Question 17'!$H$31:$K$31</c:f>
              <c:strCache>
                <c:ptCount val="4"/>
                <c:pt idx="0">
                  <c:v>2010 (n=294)</c:v>
                </c:pt>
                <c:pt idx="1">
                  <c:v>2011 (n =359)</c:v>
                </c:pt>
                <c:pt idx="2">
                  <c:v>2012 (n=248)</c:v>
                </c:pt>
                <c:pt idx="3">
                  <c:v>2013 (n=310)</c:v>
                </c:pt>
              </c:strCache>
            </c:strRef>
          </c:cat>
          <c:val>
            <c:numRef>
              <c:f>'Question 17'!$H$33:$K$33</c:f>
              <c:numCache>
                <c:formatCode>General</c:formatCode>
                <c:ptCount val="4"/>
                <c:pt idx="0">
                  <c:v>88.1</c:v>
                </c:pt>
                <c:pt idx="1">
                  <c:v>88.6</c:v>
                </c:pt>
                <c:pt idx="2">
                  <c:v>88.3</c:v>
                </c:pt>
                <c:pt idx="3">
                  <c:v>84.9</c:v>
                </c:pt>
              </c:numCache>
            </c:numRef>
          </c:val>
        </c:ser>
        <c:dLbls>
          <c:showLegendKey val="0"/>
          <c:showVal val="1"/>
          <c:showCatName val="0"/>
          <c:showSerName val="0"/>
          <c:showPercent val="0"/>
          <c:showBubbleSize val="0"/>
        </c:dLbls>
        <c:gapWidth val="75"/>
        <c:shape val="box"/>
        <c:axId val="2121226264"/>
        <c:axId val="2142197816"/>
        <c:axId val="0"/>
      </c:bar3DChart>
      <c:catAx>
        <c:axId val="2121226264"/>
        <c:scaling>
          <c:orientation val="minMax"/>
        </c:scaling>
        <c:delete val="0"/>
        <c:axPos val="b"/>
        <c:majorTickMark val="none"/>
        <c:minorTickMark val="none"/>
        <c:tickLblPos val="nextTo"/>
        <c:crossAx val="2142197816"/>
        <c:crosses val="autoZero"/>
        <c:auto val="1"/>
        <c:lblAlgn val="ctr"/>
        <c:lblOffset val="100"/>
        <c:noMultiLvlLbl val="0"/>
      </c:catAx>
      <c:valAx>
        <c:axId val="2142197816"/>
        <c:scaling>
          <c:orientation val="minMax"/>
        </c:scaling>
        <c:delete val="0"/>
        <c:axPos val="l"/>
        <c:numFmt formatCode="0%" sourceLinked="1"/>
        <c:majorTickMark val="none"/>
        <c:minorTickMark val="none"/>
        <c:tickLblPos val="nextTo"/>
        <c:crossAx val="212122626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0.0840291144162535"/>
          <c:y val="0.0308312286247148"/>
          <c:w val="0.645916083406241"/>
          <c:h val="0.720979822415694"/>
        </c:manualLayout>
      </c:layout>
      <c:bar3DChart>
        <c:barDir val="col"/>
        <c:grouping val="clustered"/>
        <c:varyColors val="0"/>
        <c:ser>
          <c:idx val="0"/>
          <c:order val="0"/>
          <c:tx>
            <c:strRef>
              <c:f>Sheet1!$B$1</c:f>
              <c:strCache>
                <c:ptCount val="1"/>
                <c:pt idx="0">
                  <c:v>2011 (360)</c:v>
                </c:pt>
              </c:strCache>
            </c:strRef>
          </c:tx>
          <c:invertIfNegative val="0"/>
          <c:cat>
            <c:strRef>
              <c:f>Sheet1!$A$2:$A$5</c:f>
              <c:strCache>
                <c:ptCount val="4"/>
                <c:pt idx="0">
                  <c:v>Northeast</c:v>
                </c:pt>
                <c:pt idx="1">
                  <c:v>South</c:v>
                </c:pt>
                <c:pt idx="2">
                  <c:v>Midwest</c:v>
                </c:pt>
                <c:pt idx="3">
                  <c:v>West</c:v>
                </c:pt>
              </c:strCache>
            </c:strRef>
          </c:cat>
          <c:val>
            <c:numRef>
              <c:f>Sheet1!$B$2:$B$5</c:f>
              <c:numCache>
                <c:formatCode>General</c:formatCode>
                <c:ptCount val="4"/>
                <c:pt idx="0">
                  <c:v>33.1</c:v>
                </c:pt>
                <c:pt idx="1">
                  <c:v>28.3</c:v>
                </c:pt>
                <c:pt idx="2">
                  <c:v>22.5</c:v>
                </c:pt>
                <c:pt idx="3">
                  <c:v>16.1</c:v>
                </c:pt>
              </c:numCache>
            </c:numRef>
          </c:val>
        </c:ser>
        <c:ser>
          <c:idx val="1"/>
          <c:order val="1"/>
          <c:tx>
            <c:strRef>
              <c:f>Sheet1!$C$1</c:f>
              <c:strCache>
                <c:ptCount val="1"/>
                <c:pt idx="0">
                  <c:v>2012 (246)</c:v>
                </c:pt>
              </c:strCache>
            </c:strRef>
          </c:tx>
          <c:invertIfNegative val="0"/>
          <c:cat>
            <c:strRef>
              <c:f>Sheet1!$A$2:$A$5</c:f>
              <c:strCache>
                <c:ptCount val="4"/>
                <c:pt idx="0">
                  <c:v>Northeast</c:v>
                </c:pt>
                <c:pt idx="1">
                  <c:v>South</c:v>
                </c:pt>
                <c:pt idx="2">
                  <c:v>Midwest</c:v>
                </c:pt>
                <c:pt idx="3">
                  <c:v>West</c:v>
                </c:pt>
              </c:strCache>
            </c:strRef>
          </c:cat>
          <c:val>
            <c:numRef>
              <c:f>Sheet1!$C$2:$C$5</c:f>
              <c:numCache>
                <c:formatCode>General</c:formatCode>
                <c:ptCount val="4"/>
                <c:pt idx="0">
                  <c:v>28.0</c:v>
                </c:pt>
                <c:pt idx="1">
                  <c:v>33.7</c:v>
                </c:pt>
                <c:pt idx="2">
                  <c:v>21.1</c:v>
                </c:pt>
                <c:pt idx="3">
                  <c:v>17.1</c:v>
                </c:pt>
              </c:numCache>
            </c:numRef>
          </c:val>
        </c:ser>
        <c:ser>
          <c:idx val="2"/>
          <c:order val="2"/>
          <c:tx>
            <c:strRef>
              <c:f>Sheet1!$D$1</c:f>
              <c:strCache>
                <c:ptCount val="1"/>
                <c:pt idx="0">
                  <c:v>2013 (315)</c:v>
                </c:pt>
              </c:strCache>
            </c:strRef>
          </c:tx>
          <c:invertIfNegative val="0"/>
          <c:cat>
            <c:strRef>
              <c:f>Sheet1!$A$2:$A$5</c:f>
              <c:strCache>
                <c:ptCount val="4"/>
                <c:pt idx="0">
                  <c:v>Northeast</c:v>
                </c:pt>
                <c:pt idx="1">
                  <c:v>South</c:v>
                </c:pt>
                <c:pt idx="2">
                  <c:v>Midwest</c:v>
                </c:pt>
                <c:pt idx="3">
                  <c:v>West</c:v>
                </c:pt>
              </c:strCache>
            </c:strRef>
          </c:cat>
          <c:val>
            <c:numRef>
              <c:f>Sheet1!$D$2:$D$5</c:f>
              <c:numCache>
                <c:formatCode>General</c:formatCode>
                <c:ptCount val="4"/>
                <c:pt idx="0">
                  <c:v>20.0</c:v>
                </c:pt>
                <c:pt idx="1">
                  <c:v>30.5</c:v>
                </c:pt>
                <c:pt idx="2">
                  <c:v>21.1</c:v>
                </c:pt>
                <c:pt idx="3">
                  <c:v>13.5</c:v>
                </c:pt>
              </c:numCache>
            </c:numRef>
          </c:val>
        </c:ser>
        <c:dLbls>
          <c:showLegendKey val="0"/>
          <c:showVal val="0"/>
          <c:showCatName val="0"/>
          <c:showSerName val="0"/>
          <c:showPercent val="0"/>
          <c:showBubbleSize val="0"/>
        </c:dLbls>
        <c:gapWidth val="150"/>
        <c:shape val="box"/>
        <c:axId val="2141116888"/>
        <c:axId val="2141119864"/>
        <c:axId val="0"/>
      </c:bar3DChart>
      <c:catAx>
        <c:axId val="2141116888"/>
        <c:scaling>
          <c:orientation val="minMax"/>
        </c:scaling>
        <c:delete val="0"/>
        <c:axPos val="b"/>
        <c:majorTickMark val="out"/>
        <c:minorTickMark val="none"/>
        <c:tickLblPos val="nextTo"/>
        <c:crossAx val="2141119864"/>
        <c:crosses val="autoZero"/>
        <c:auto val="1"/>
        <c:lblAlgn val="ctr"/>
        <c:lblOffset val="100"/>
        <c:noMultiLvlLbl val="0"/>
      </c:catAx>
      <c:valAx>
        <c:axId val="2141119864"/>
        <c:scaling>
          <c:orientation val="minMax"/>
        </c:scaling>
        <c:delete val="0"/>
        <c:axPos val="l"/>
        <c:majorGridlines/>
        <c:numFmt formatCode="General" sourceLinked="1"/>
        <c:majorTickMark val="out"/>
        <c:minorTickMark val="none"/>
        <c:tickLblPos val="nextTo"/>
        <c:crossAx val="214111688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0562513366384757"/>
          <c:y val="0.0308312286247148"/>
          <c:w val="0.748312311655488"/>
          <c:h val="0.843173265004597"/>
        </c:manualLayout>
      </c:layout>
      <c:bar3DChart>
        <c:barDir val="col"/>
        <c:grouping val="clustered"/>
        <c:varyColors val="0"/>
        <c:ser>
          <c:idx val="0"/>
          <c:order val="0"/>
          <c:tx>
            <c:strRef>
              <c:f>Sheet1!$B$1</c:f>
              <c:strCache>
                <c:ptCount val="1"/>
                <c:pt idx="0">
                  <c:v>2010 (292)</c:v>
                </c:pt>
              </c:strCache>
            </c:strRef>
          </c:tx>
          <c:invertIfNegative val="0"/>
          <c:cat>
            <c:strRef>
              <c:f>Sheet1!$A$2:$A$5</c:f>
              <c:strCache>
                <c:ptCount val="4"/>
                <c:pt idx="0">
                  <c:v>Northeast</c:v>
                </c:pt>
                <c:pt idx="1">
                  <c:v>South</c:v>
                </c:pt>
                <c:pt idx="2">
                  <c:v>Midwest</c:v>
                </c:pt>
                <c:pt idx="3">
                  <c:v>West</c:v>
                </c:pt>
              </c:strCache>
            </c:strRef>
          </c:cat>
          <c:val>
            <c:numRef>
              <c:f>Sheet1!$B$2:$B$5</c:f>
              <c:numCache>
                <c:formatCode>General</c:formatCode>
                <c:ptCount val="4"/>
                <c:pt idx="0">
                  <c:v>22.0</c:v>
                </c:pt>
                <c:pt idx="1">
                  <c:v>40.0</c:v>
                </c:pt>
                <c:pt idx="2">
                  <c:v>21.0</c:v>
                </c:pt>
                <c:pt idx="3">
                  <c:v>17.0</c:v>
                </c:pt>
              </c:numCache>
            </c:numRef>
          </c:val>
        </c:ser>
        <c:ser>
          <c:idx val="1"/>
          <c:order val="1"/>
          <c:tx>
            <c:strRef>
              <c:f>Sheet1!$C$1</c:f>
              <c:strCache>
                <c:ptCount val="1"/>
                <c:pt idx="0">
                  <c:v>2011 (360)</c:v>
                </c:pt>
              </c:strCache>
            </c:strRef>
          </c:tx>
          <c:invertIfNegative val="0"/>
          <c:cat>
            <c:strRef>
              <c:f>Sheet1!$A$2:$A$5</c:f>
              <c:strCache>
                <c:ptCount val="4"/>
                <c:pt idx="0">
                  <c:v>Northeast</c:v>
                </c:pt>
                <c:pt idx="1">
                  <c:v>South</c:v>
                </c:pt>
                <c:pt idx="2">
                  <c:v>Midwest</c:v>
                </c:pt>
                <c:pt idx="3">
                  <c:v>West</c:v>
                </c:pt>
              </c:strCache>
            </c:strRef>
          </c:cat>
          <c:val>
            <c:numRef>
              <c:f>Sheet1!$C$2:$C$5</c:f>
              <c:numCache>
                <c:formatCode>General</c:formatCode>
                <c:ptCount val="4"/>
                <c:pt idx="0">
                  <c:v>30.6</c:v>
                </c:pt>
                <c:pt idx="1">
                  <c:v>31.1</c:v>
                </c:pt>
                <c:pt idx="2">
                  <c:v>21.1</c:v>
                </c:pt>
                <c:pt idx="3">
                  <c:v>17.2</c:v>
                </c:pt>
              </c:numCache>
            </c:numRef>
          </c:val>
        </c:ser>
        <c:ser>
          <c:idx val="2"/>
          <c:order val="2"/>
          <c:tx>
            <c:strRef>
              <c:f>Sheet1!$D$1</c:f>
              <c:strCache>
                <c:ptCount val="1"/>
                <c:pt idx="0">
                  <c:v>2013 (311)</c:v>
                </c:pt>
              </c:strCache>
            </c:strRef>
          </c:tx>
          <c:invertIfNegative val="0"/>
          <c:cat>
            <c:strRef>
              <c:f>Sheet1!$A$2:$A$5</c:f>
              <c:strCache>
                <c:ptCount val="4"/>
                <c:pt idx="0">
                  <c:v>Northeast</c:v>
                </c:pt>
                <c:pt idx="1">
                  <c:v>South</c:v>
                </c:pt>
                <c:pt idx="2">
                  <c:v>Midwest</c:v>
                </c:pt>
                <c:pt idx="3">
                  <c:v>West</c:v>
                </c:pt>
              </c:strCache>
            </c:strRef>
          </c:cat>
          <c:val>
            <c:numRef>
              <c:f>Sheet1!$D$2:$D$5</c:f>
              <c:numCache>
                <c:formatCode>General</c:formatCode>
                <c:ptCount val="4"/>
                <c:pt idx="0">
                  <c:v>18.1</c:v>
                </c:pt>
                <c:pt idx="1">
                  <c:v>31.9</c:v>
                </c:pt>
                <c:pt idx="2">
                  <c:v>19.5</c:v>
                </c:pt>
                <c:pt idx="3">
                  <c:v>14.6</c:v>
                </c:pt>
              </c:numCache>
            </c:numRef>
          </c:val>
        </c:ser>
        <c:dLbls>
          <c:showLegendKey val="0"/>
          <c:showVal val="0"/>
          <c:showCatName val="0"/>
          <c:showSerName val="0"/>
          <c:showPercent val="0"/>
          <c:showBubbleSize val="0"/>
        </c:dLbls>
        <c:gapWidth val="150"/>
        <c:shape val="box"/>
        <c:axId val="2141151240"/>
        <c:axId val="2141154216"/>
        <c:axId val="0"/>
      </c:bar3DChart>
      <c:catAx>
        <c:axId val="2141151240"/>
        <c:scaling>
          <c:orientation val="minMax"/>
        </c:scaling>
        <c:delete val="0"/>
        <c:axPos val="b"/>
        <c:majorTickMark val="out"/>
        <c:minorTickMark val="none"/>
        <c:tickLblPos val="nextTo"/>
        <c:crossAx val="2141154216"/>
        <c:crosses val="autoZero"/>
        <c:auto val="1"/>
        <c:lblAlgn val="ctr"/>
        <c:lblOffset val="100"/>
        <c:noMultiLvlLbl val="0"/>
      </c:catAx>
      <c:valAx>
        <c:axId val="2141154216"/>
        <c:scaling>
          <c:orientation val="minMax"/>
        </c:scaling>
        <c:delete val="0"/>
        <c:axPos val="l"/>
        <c:majorGridlines/>
        <c:numFmt formatCode="General" sourceLinked="1"/>
        <c:majorTickMark val="out"/>
        <c:minorTickMark val="none"/>
        <c:tickLblPos val="nextTo"/>
        <c:crossAx val="21411512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Sheet1!$B$1</c:f>
              <c:strCache>
                <c:ptCount val="1"/>
                <c:pt idx="0">
                  <c:v>2013</c:v>
                </c:pt>
              </c:strCache>
            </c:strRef>
          </c:tx>
          <c:dLbls>
            <c:dLbl>
              <c:idx val="1"/>
              <c:layout>
                <c:manualLayout>
                  <c:x val="-0.0693569553805774"/>
                  <c:y val="0.00828619235287606"/>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Sheet1!$A$2:$A$8</c:f>
              <c:strCache>
                <c:ptCount val="7"/>
                <c:pt idx="0">
                  <c:v>Job Requirement</c:v>
                </c:pt>
                <c:pt idx="1">
                  <c:v>Personal Goal</c:v>
                </c:pt>
                <c:pt idx="2">
                  <c:v>Clinical Advancement</c:v>
                </c:pt>
                <c:pt idx="3">
                  <c:v>Administrative advancement</c:v>
                </c:pt>
                <c:pt idx="4">
                  <c:v>Academic advancement</c:v>
                </c:pt>
                <c:pt idx="5">
                  <c:v>Practice Foci</c:v>
                </c:pt>
                <c:pt idx="6">
                  <c:v>Tenure</c:v>
                </c:pt>
              </c:strCache>
            </c:strRef>
          </c:cat>
          <c:val>
            <c:numRef>
              <c:f>Sheet1!$B$2:$B$8</c:f>
              <c:numCache>
                <c:formatCode>General</c:formatCode>
                <c:ptCount val="7"/>
                <c:pt idx="0">
                  <c:v>5.9</c:v>
                </c:pt>
                <c:pt idx="1">
                  <c:v>77.0</c:v>
                </c:pt>
                <c:pt idx="2">
                  <c:v>38.4</c:v>
                </c:pt>
                <c:pt idx="3">
                  <c:v>13.2</c:v>
                </c:pt>
                <c:pt idx="4">
                  <c:v>35.9</c:v>
                </c:pt>
                <c:pt idx="5">
                  <c:v>7.3</c:v>
                </c:pt>
                <c:pt idx="6">
                  <c:v>4.3</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2011</c:v>
                </c:pt>
              </c:strCache>
            </c:strRef>
          </c:tx>
          <c:invertIfNegative val="0"/>
          <c:cat>
            <c:strRef>
              <c:f>Sheet1!$A$2:$A$7</c:f>
              <c:strCache>
                <c:ptCount val="6"/>
                <c:pt idx="0">
                  <c:v>Up: Same</c:v>
                </c:pt>
                <c:pt idx="1">
                  <c:v>UP: Dif</c:v>
                </c:pt>
                <c:pt idx="2">
                  <c:v>Same:Same</c:v>
                </c:pt>
                <c:pt idx="3">
                  <c:v>Same: Dif</c:v>
                </c:pt>
                <c:pt idx="4">
                  <c:v>Dec: Same</c:v>
                </c:pt>
                <c:pt idx="5">
                  <c:v>Dec: Dif</c:v>
                </c:pt>
              </c:strCache>
            </c:strRef>
          </c:cat>
          <c:val>
            <c:numRef>
              <c:f>Sheet1!$B$2:$B$7</c:f>
              <c:numCache>
                <c:formatCode>General</c:formatCode>
                <c:ptCount val="6"/>
                <c:pt idx="0">
                  <c:v>23.7</c:v>
                </c:pt>
                <c:pt idx="1">
                  <c:v>3.1</c:v>
                </c:pt>
                <c:pt idx="2">
                  <c:v>46.9</c:v>
                </c:pt>
                <c:pt idx="3">
                  <c:v>7.8</c:v>
                </c:pt>
                <c:pt idx="4">
                  <c:v>0.6</c:v>
                </c:pt>
                <c:pt idx="5">
                  <c:v>6.4</c:v>
                </c:pt>
              </c:numCache>
            </c:numRef>
          </c:val>
        </c:ser>
        <c:ser>
          <c:idx val="1"/>
          <c:order val="1"/>
          <c:tx>
            <c:strRef>
              <c:f>Sheet1!$C$1</c:f>
              <c:strCache>
                <c:ptCount val="1"/>
                <c:pt idx="0">
                  <c:v>2012</c:v>
                </c:pt>
              </c:strCache>
            </c:strRef>
          </c:tx>
          <c:invertIfNegative val="0"/>
          <c:cat>
            <c:strRef>
              <c:f>Sheet1!$A$2:$A$7</c:f>
              <c:strCache>
                <c:ptCount val="6"/>
                <c:pt idx="0">
                  <c:v>Up: Same</c:v>
                </c:pt>
                <c:pt idx="1">
                  <c:v>UP: Dif</c:v>
                </c:pt>
                <c:pt idx="2">
                  <c:v>Same:Same</c:v>
                </c:pt>
                <c:pt idx="3">
                  <c:v>Same: Dif</c:v>
                </c:pt>
                <c:pt idx="4">
                  <c:v>Dec: Same</c:v>
                </c:pt>
                <c:pt idx="5">
                  <c:v>Dec: Dif</c:v>
                </c:pt>
              </c:strCache>
            </c:strRef>
          </c:cat>
          <c:val>
            <c:numRef>
              <c:f>Sheet1!$C$2:$C$7</c:f>
              <c:numCache>
                <c:formatCode>General</c:formatCode>
                <c:ptCount val="6"/>
                <c:pt idx="0">
                  <c:v>20.1</c:v>
                </c:pt>
                <c:pt idx="1">
                  <c:v>16.8</c:v>
                </c:pt>
                <c:pt idx="2">
                  <c:v>47.4</c:v>
                </c:pt>
                <c:pt idx="3">
                  <c:v>8.200000000000001</c:v>
                </c:pt>
                <c:pt idx="4">
                  <c:v>0.8</c:v>
                </c:pt>
                <c:pt idx="5">
                  <c:v>4.5</c:v>
                </c:pt>
              </c:numCache>
            </c:numRef>
          </c:val>
        </c:ser>
        <c:ser>
          <c:idx val="2"/>
          <c:order val="2"/>
          <c:tx>
            <c:strRef>
              <c:f>Sheet1!$D$1</c:f>
              <c:strCache>
                <c:ptCount val="1"/>
                <c:pt idx="0">
                  <c:v>2013</c:v>
                </c:pt>
              </c:strCache>
            </c:strRef>
          </c:tx>
          <c:invertIfNegative val="0"/>
          <c:cat>
            <c:strRef>
              <c:f>Sheet1!$A$2:$A$7</c:f>
              <c:strCache>
                <c:ptCount val="6"/>
                <c:pt idx="0">
                  <c:v>Up: Same</c:v>
                </c:pt>
                <c:pt idx="1">
                  <c:v>UP: Dif</c:v>
                </c:pt>
                <c:pt idx="2">
                  <c:v>Same:Same</c:v>
                </c:pt>
                <c:pt idx="3">
                  <c:v>Same: Dif</c:v>
                </c:pt>
                <c:pt idx="4">
                  <c:v>Dec: Same</c:v>
                </c:pt>
                <c:pt idx="5">
                  <c:v>Dec: Dif</c:v>
                </c:pt>
              </c:strCache>
            </c:strRef>
          </c:cat>
          <c:val>
            <c:numRef>
              <c:f>Sheet1!$D$2:$D$7</c:f>
              <c:numCache>
                <c:formatCode>General</c:formatCode>
                <c:ptCount val="6"/>
                <c:pt idx="0">
                  <c:v>27.2</c:v>
                </c:pt>
                <c:pt idx="1">
                  <c:v>11.4</c:v>
                </c:pt>
                <c:pt idx="2">
                  <c:v>44.2</c:v>
                </c:pt>
                <c:pt idx="3">
                  <c:v>5.4</c:v>
                </c:pt>
                <c:pt idx="4">
                  <c:v>1.6</c:v>
                </c:pt>
                <c:pt idx="5">
                  <c:v>7.4</c:v>
                </c:pt>
              </c:numCache>
            </c:numRef>
          </c:val>
        </c:ser>
        <c:dLbls>
          <c:showLegendKey val="0"/>
          <c:showVal val="0"/>
          <c:showCatName val="0"/>
          <c:showSerName val="0"/>
          <c:showPercent val="0"/>
          <c:showBubbleSize val="0"/>
        </c:dLbls>
        <c:gapWidth val="150"/>
        <c:axId val="2142943032"/>
        <c:axId val="2141634776"/>
      </c:barChart>
      <c:catAx>
        <c:axId val="2142943032"/>
        <c:scaling>
          <c:orientation val="minMax"/>
        </c:scaling>
        <c:delete val="0"/>
        <c:axPos val="b"/>
        <c:majorTickMark val="out"/>
        <c:minorTickMark val="none"/>
        <c:tickLblPos val="nextTo"/>
        <c:crossAx val="2141634776"/>
        <c:crosses val="autoZero"/>
        <c:auto val="1"/>
        <c:lblAlgn val="ctr"/>
        <c:lblOffset val="100"/>
        <c:noMultiLvlLbl val="0"/>
      </c:catAx>
      <c:valAx>
        <c:axId val="2141634776"/>
        <c:scaling>
          <c:orientation val="minMax"/>
        </c:scaling>
        <c:delete val="0"/>
        <c:axPos val="l"/>
        <c:majorGridlines/>
        <c:numFmt formatCode="General" sourceLinked="1"/>
        <c:majorTickMark val="out"/>
        <c:minorTickMark val="none"/>
        <c:tickLblPos val="nextTo"/>
        <c:crossAx val="214294303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2010</c:v>
                </c:pt>
              </c:strCache>
            </c:strRef>
          </c:tx>
          <c:invertIfNegative val="0"/>
          <c:cat>
            <c:strRef>
              <c:f>Sheet1!$A$2:$A$6</c:f>
              <c:strCache>
                <c:ptCount val="5"/>
                <c:pt idx="0">
                  <c:v>Clinical</c:v>
                </c:pt>
                <c:pt idx="1">
                  <c:v>Leadership</c:v>
                </c:pt>
                <c:pt idx="2">
                  <c:v>Policy</c:v>
                </c:pt>
                <c:pt idx="3">
                  <c:v>Education</c:v>
                </c:pt>
                <c:pt idx="4">
                  <c:v>Public Health</c:v>
                </c:pt>
              </c:strCache>
            </c:strRef>
          </c:cat>
          <c:val>
            <c:numRef>
              <c:f>Sheet1!$B$2:$B$6</c:f>
              <c:numCache>
                <c:formatCode>General</c:formatCode>
                <c:ptCount val="5"/>
                <c:pt idx="0">
                  <c:v>66.7</c:v>
                </c:pt>
                <c:pt idx="1">
                  <c:v>22.8</c:v>
                </c:pt>
                <c:pt idx="2">
                  <c:v>12.6</c:v>
                </c:pt>
                <c:pt idx="3">
                  <c:v>8.8</c:v>
                </c:pt>
              </c:numCache>
            </c:numRef>
          </c:val>
        </c:ser>
        <c:ser>
          <c:idx val="1"/>
          <c:order val="1"/>
          <c:tx>
            <c:strRef>
              <c:f>Sheet1!$C$1</c:f>
              <c:strCache>
                <c:ptCount val="1"/>
                <c:pt idx="0">
                  <c:v>2011</c:v>
                </c:pt>
              </c:strCache>
            </c:strRef>
          </c:tx>
          <c:invertIfNegative val="0"/>
          <c:cat>
            <c:strRef>
              <c:f>Sheet1!$A$2:$A$6</c:f>
              <c:strCache>
                <c:ptCount val="5"/>
                <c:pt idx="0">
                  <c:v>Clinical</c:v>
                </c:pt>
                <c:pt idx="1">
                  <c:v>Leadership</c:v>
                </c:pt>
                <c:pt idx="2">
                  <c:v>Policy</c:v>
                </c:pt>
                <c:pt idx="3">
                  <c:v>Education</c:v>
                </c:pt>
                <c:pt idx="4">
                  <c:v>Public Health</c:v>
                </c:pt>
              </c:strCache>
            </c:strRef>
          </c:cat>
          <c:val>
            <c:numRef>
              <c:f>Sheet1!$C$2:$C$6</c:f>
              <c:numCache>
                <c:formatCode>General</c:formatCode>
                <c:ptCount val="5"/>
                <c:pt idx="0">
                  <c:v>74.4</c:v>
                </c:pt>
                <c:pt idx="1">
                  <c:v>20.4</c:v>
                </c:pt>
                <c:pt idx="2">
                  <c:v>13.5</c:v>
                </c:pt>
                <c:pt idx="3">
                  <c:v>6.0</c:v>
                </c:pt>
              </c:numCache>
            </c:numRef>
          </c:val>
        </c:ser>
        <c:ser>
          <c:idx val="2"/>
          <c:order val="2"/>
          <c:tx>
            <c:strRef>
              <c:f>Sheet1!$D$1</c:f>
              <c:strCache>
                <c:ptCount val="1"/>
                <c:pt idx="0">
                  <c:v>2012</c:v>
                </c:pt>
              </c:strCache>
            </c:strRef>
          </c:tx>
          <c:invertIfNegative val="0"/>
          <c:cat>
            <c:strRef>
              <c:f>Sheet1!$A$2:$A$6</c:f>
              <c:strCache>
                <c:ptCount val="5"/>
                <c:pt idx="0">
                  <c:v>Clinical</c:v>
                </c:pt>
                <c:pt idx="1">
                  <c:v>Leadership</c:v>
                </c:pt>
                <c:pt idx="2">
                  <c:v>Policy</c:v>
                </c:pt>
                <c:pt idx="3">
                  <c:v>Education</c:v>
                </c:pt>
                <c:pt idx="4">
                  <c:v>Public Health</c:v>
                </c:pt>
              </c:strCache>
            </c:strRef>
          </c:cat>
          <c:val>
            <c:numRef>
              <c:f>Sheet1!$D$2:$D$6</c:f>
              <c:numCache>
                <c:formatCode>General</c:formatCode>
                <c:ptCount val="5"/>
                <c:pt idx="0">
                  <c:v>70.2</c:v>
                </c:pt>
                <c:pt idx="1">
                  <c:v>24.7</c:v>
                </c:pt>
                <c:pt idx="2">
                  <c:v>0.0</c:v>
                </c:pt>
                <c:pt idx="3">
                  <c:v>13.2</c:v>
                </c:pt>
              </c:numCache>
            </c:numRef>
          </c:val>
        </c:ser>
        <c:ser>
          <c:idx val="3"/>
          <c:order val="3"/>
          <c:tx>
            <c:strRef>
              <c:f>Sheet1!$E$1</c:f>
              <c:strCache>
                <c:ptCount val="1"/>
                <c:pt idx="0">
                  <c:v>2013</c:v>
                </c:pt>
              </c:strCache>
            </c:strRef>
          </c:tx>
          <c:invertIfNegative val="0"/>
          <c:cat>
            <c:strRef>
              <c:f>Sheet1!$A$2:$A$6</c:f>
              <c:strCache>
                <c:ptCount val="5"/>
                <c:pt idx="0">
                  <c:v>Clinical</c:v>
                </c:pt>
                <c:pt idx="1">
                  <c:v>Leadership</c:v>
                </c:pt>
                <c:pt idx="2">
                  <c:v>Policy</c:v>
                </c:pt>
                <c:pt idx="3">
                  <c:v>Education</c:v>
                </c:pt>
                <c:pt idx="4">
                  <c:v>Public Health</c:v>
                </c:pt>
              </c:strCache>
            </c:strRef>
          </c:cat>
          <c:val>
            <c:numRef>
              <c:f>Sheet1!$E$2:$E$6</c:f>
              <c:numCache>
                <c:formatCode>General</c:formatCode>
                <c:ptCount val="5"/>
                <c:pt idx="0">
                  <c:v>62.2</c:v>
                </c:pt>
                <c:pt idx="1">
                  <c:v>19.7</c:v>
                </c:pt>
                <c:pt idx="2">
                  <c:v>4.6</c:v>
                </c:pt>
                <c:pt idx="3">
                  <c:v>11.9</c:v>
                </c:pt>
                <c:pt idx="4">
                  <c:v>4.9</c:v>
                </c:pt>
              </c:numCache>
            </c:numRef>
          </c:val>
        </c:ser>
        <c:dLbls>
          <c:showLegendKey val="0"/>
          <c:showVal val="0"/>
          <c:showCatName val="0"/>
          <c:showSerName val="0"/>
          <c:showPercent val="0"/>
          <c:showBubbleSize val="0"/>
        </c:dLbls>
        <c:gapWidth val="150"/>
        <c:axId val="2143263848"/>
        <c:axId val="2143266968"/>
      </c:barChart>
      <c:catAx>
        <c:axId val="2143263848"/>
        <c:scaling>
          <c:orientation val="minMax"/>
        </c:scaling>
        <c:delete val="0"/>
        <c:axPos val="b"/>
        <c:majorTickMark val="out"/>
        <c:minorTickMark val="none"/>
        <c:tickLblPos val="nextTo"/>
        <c:crossAx val="2143266968"/>
        <c:crosses val="autoZero"/>
        <c:auto val="1"/>
        <c:lblAlgn val="ctr"/>
        <c:lblOffset val="100"/>
        <c:noMultiLvlLbl val="0"/>
      </c:catAx>
      <c:valAx>
        <c:axId val="2143266968"/>
        <c:scaling>
          <c:orientation val="minMax"/>
        </c:scaling>
        <c:delete val="0"/>
        <c:axPos val="l"/>
        <c:majorGridlines/>
        <c:numFmt formatCode="General" sourceLinked="1"/>
        <c:majorTickMark val="out"/>
        <c:minorTickMark val="none"/>
        <c:tickLblPos val="nextTo"/>
        <c:crossAx val="214326384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2010</c:v>
                </c:pt>
              </c:strCache>
            </c:strRef>
          </c:tx>
          <c:invertIfNegative val="0"/>
          <c:cat>
            <c:strRef>
              <c:f>Sheet1!$A$2:$A$5</c:f>
              <c:strCache>
                <c:ptCount val="4"/>
                <c:pt idx="0">
                  <c:v>Capstone</c:v>
                </c:pt>
                <c:pt idx="1">
                  <c:v>Thesis/Dissertation</c:v>
                </c:pt>
                <c:pt idx="2">
                  <c:v>Residency/clinical</c:v>
                </c:pt>
                <c:pt idx="3">
                  <c:v>Article for Publication</c:v>
                </c:pt>
              </c:strCache>
            </c:strRef>
          </c:cat>
          <c:val>
            <c:numRef>
              <c:f>Sheet1!$B$2:$B$5</c:f>
              <c:numCache>
                <c:formatCode>General</c:formatCode>
                <c:ptCount val="4"/>
                <c:pt idx="0">
                  <c:v>86.9</c:v>
                </c:pt>
                <c:pt idx="1">
                  <c:v>13.1</c:v>
                </c:pt>
                <c:pt idx="2">
                  <c:v>0.0</c:v>
                </c:pt>
                <c:pt idx="3">
                  <c:v>0.0</c:v>
                </c:pt>
              </c:numCache>
            </c:numRef>
          </c:val>
        </c:ser>
        <c:ser>
          <c:idx val="1"/>
          <c:order val="1"/>
          <c:tx>
            <c:strRef>
              <c:f>Sheet1!$C$1</c:f>
              <c:strCache>
                <c:ptCount val="1"/>
                <c:pt idx="0">
                  <c:v>2011</c:v>
                </c:pt>
              </c:strCache>
            </c:strRef>
          </c:tx>
          <c:invertIfNegative val="0"/>
          <c:cat>
            <c:strRef>
              <c:f>Sheet1!$A$2:$A$5</c:f>
              <c:strCache>
                <c:ptCount val="4"/>
                <c:pt idx="0">
                  <c:v>Capstone</c:v>
                </c:pt>
                <c:pt idx="1">
                  <c:v>Thesis/Dissertation</c:v>
                </c:pt>
                <c:pt idx="2">
                  <c:v>Residency/clinical</c:v>
                </c:pt>
                <c:pt idx="3">
                  <c:v>Article for Publication</c:v>
                </c:pt>
              </c:strCache>
            </c:strRef>
          </c:cat>
          <c:val>
            <c:numRef>
              <c:f>Sheet1!$C$2:$C$5</c:f>
              <c:numCache>
                <c:formatCode>General</c:formatCode>
                <c:ptCount val="4"/>
                <c:pt idx="0">
                  <c:v>82.7</c:v>
                </c:pt>
                <c:pt idx="1">
                  <c:v>18.7</c:v>
                </c:pt>
                <c:pt idx="2">
                  <c:v>39.6</c:v>
                </c:pt>
                <c:pt idx="3">
                  <c:v>33.0</c:v>
                </c:pt>
              </c:numCache>
            </c:numRef>
          </c:val>
        </c:ser>
        <c:ser>
          <c:idx val="2"/>
          <c:order val="2"/>
          <c:tx>
            <c:strRef>
              <c:f>Sheet1!$D$1</c:f>
              <c:strCache>
                <c:ptCount val="1"/>
                <c:pt idx="0">
                  <c:v>2012</c:v>
                </c:pt>
              </c:strCache>
            </c:strRef>
          </c:tx>
          <c:invertIfNegative val="0"/>
          <c:cat>
            <c:strRef>
              <c:f>Sheet1!$A$2:$A$5</c:f>
              <c:strCache>
                <c:ptCount val="4"/>
                <c:pt idx="0">
                  <c:v>Capstone</c:v>
                </c:pt>
                <c:pt idx="1">
                  <c:v>Thesis/Dissertation</c:v>
                </c:pt>
                <c:pt idx="2">
                  <c:v>Residency/clinical</c:v>
                </c:pt>
                <c:pt idx="3">
                  <c:v>Article for Publication</c:v>
                </c:pt>
              </c:strCache>
            </c:strRef>
          </c:cat>
          <c:val>
            <c:numRef>
              <c:f>Sheet1!$D$2:$D$5</c:f>
              <c:numCache>
                <c:formatCode>General</c:formatCode>
                <c:ptCount val="4"/>
                <c:pt idx="0">
                  <c:v>87.4</c:v>
                </c:pt>
                <c:pt idx="1">
                  <c:v>12.6</c:v>
                </c:pt>
                <c:pt idx="2">
                  <c:v>50.2</c:v>
                </c:pt>
                <c:pt idx="3">
                  <c:v>29.6</c:v>
                </c:pt>
              </c:numCache>
            </c:numRef>
          </c:val>
        </c:ser>
        <c:ser>
          <c:idx val="3"/>
          <c:order val="3"/>
          <c:tx>
            <c:strRef>
              <c:f>Sheet1!$E$1</c:f>
              <c:strCache>
                <c:ptCount val="1"/>
                <c:pt idx="0">
                  <c:v>2013</c:v>
                </c:pt>
              </c:strCache>
            </c:strRef>
          </c:tx>
          <c:invertIfNegative val="0"/>
          <c:cat>
            <c:strRef>
              <c:f>Sheet1!$A$2:$A$5</c:f>
              <c:strCache>
                <c:ptCount val="4"/>
                <c:pt idx="0">
                  <c:v>Capstone</c:v>
                </c:pt>
                <c:pt idx="1">
                  <c:v>Thesis/Dissertation</c:v>
                </c:pt>
                <c:pt idx="2">
                  <c:v>Residency/clinical</c:v>
                </c:pt>
                <c:pt idx="3">
                  <c:v>Article for Publication</c:v>
                </c:pt>
              </c:strCache>
            </c:strRef>
          </c:cat>
          <c:val>
            <c:numRef>
              <c:f>Sheet1!$E$2:$E$5</c:f>
              <c:numCache>
                <c:formatCode>General</c:formatCode>
                <c:ptCount val="4"/>
                <c:pt idx="0">
                  <c:v>71.4</c:v>
                </c:pt>
                <c:pt idx="1">
                  <c:v>14.9</c:v>
                </c:pt>
                <c:pt idx="2">
                  <c:v>31.4</c:v>
                </c:pt>
                <c:pt idx="3">
                  <c:v>25.1</c:v>
                </c:pt>
              </c:numCache>
            </c:numRef>
          </c:val>
        </c:ser>
        <c:dLbls>
          <c:showLegendKey val="0"/>
          <c:showVal val="0"/>
          <c:showCatName val="0"/>
          <c:showSerName val="0"/>
          <c:showPercent val="0"/>
          <c:showBubbleSize val="0"/>
        </c:dLbls>
        <c:gapWidth val="150"/>
        <c:shape val="cylinder"/>
        <c:axId val="2140953848"/>
        <c:axId val="2140956968"/>
        <c:axId val="0"/>
      </c:bar3DChart>
      <c:catAx>
        <c:axId val="2140953848"/>
        <c:scaling>
          <c:orientation val="minMax"/>
        </c:scaling>
        <c:delete val="0"/>
        <c:axPos val="b"/>
        <c:majorTickMark val="out"/>
        <c:minorTickMark val="none"/>
        <c:tickLblPos val="nextTo"/>
        <c:crossAx val="2140956968"/>
        <c:crosses val="autoZero"/>
        <c:auto val="1"/>
        <c:lblAlgn val="ctr"/>
        <c:lblOffset val="100"/>
        <c:noMultiLvlLbl val="0"/>
      </c:catAx>
      <c:valAx>
        <c:axId val="2140956968"/>
        <c:scaling>
          <c:orientation val="minMax"/>
        </c:scaling>
        <c:delete val="0"/>
        <c:axPos val="l"/>
        <c:majorGridlines/>
        <c:numFmt formatCode="General" sourceLinked="1"/>
        <c:majorTickMark val="out"/>
        <c:minorTickMark val="none"/>
        <c:tickLblPos val="nextTo"/>
        <c:crossAx val="214095384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Delivery!$B$13</c:f>
              <c:strCache>
                <c:ptCount val="1"/>
                <c:pt idx="0">
                  <c:v>2013 (n=200)</c:v>
                </c:pt>
              </c:strCache>
            </c:strRef>
          </c:tx>
          <c:invertIfNegative val="0"/>
          <c:cat>
            <c:strRef>
              <c:f>Delivery!$A$14:$A$17</c:f>
              <c:strCache>
                <c:ptCount val="4"/>
                <c:pt idx="0">
                  <c:v>Unknown</c:v>
                </c:pt>
                <c:pt idx="1">
                  <c:v>Onground</c:v>
                </c:pt>
                <c:pt idx="2">
                  <c:v>Online</c:v>
                </c:pt>
                <c:pt idx="3">
                  <c:v>Hybrid</c:v>
                </c:pt>
              </c:strCache>
            </c:strRef>
          </c:cat>
          <c:val>
            <c:numRef>
              <c:f>Delivery!$B$14:$B$17</c:f>
              <c:numCache>
                <c:formatCode>General</c:formatCode>
                <c:ptCount val="4"/>
                <c:pt idx="0">
                  <c:v>21.0</c:v>
                </c:pt>
                <c:pt idx="1">
                  <c:v>6.0</c:v>
                </c:pt>
                <c:pt idx="2">
                  <c:v>21.0</c:v>
                </c:pt>
                <c:pt idx="3">
                  <c:v>52.0</c:v>
                </c:pt>
              </c:numCache>
            </c:numRef>
          </c:val>
        </c:ser>
        <c:ser>
          <c:idx val="1"/>
          <c:order val="1"/>
          <c:tx>
            <c:strRef>
              <c:f>Delivery!$C$13</c:f>
              <c:strCache>
                <c:ptCount val="1"/>
                <c:pt idx="0">
                  <c:v>2012 (n=184)</c:v>
                </c:pt>
              </c:strCache>
            </c:strRef>
          </c:tx>
          <c:invertIfNegative val="0"/>
          <c:cat>
            <c:strRef>
              <c:f>Delivery!$A$14:$A$17</c:f>
              <c:strCache>
                <c:ptCount val="4"/>
                <c:pt idx="0">
                  <c:v>Unknown</c:v>
                </c:pt>
                <c:pt idx="1">
                  <c:v>Onground</c:v>
                </c:pt>
                <c:pt idx="2">
                  <c:v>Online</c:v>
                </c:pt>
                <c:pt idx="3">
                  <c:v>Hybrid</c:v>
                </c:pt>
              </c:strCache>
            </c:strRef>
          </c:cat>
          <c:val>
            <c:numRef>
              <c:f>Delivery!$C$14:$C$17</c:f>
              <c:numCache>
                <c:formatCode>General</c:formatCode>
                <c:ptCount val="4"/>
                <c:pt idx="0">
                  <c:v>10.0</c:v>
                </c:pt>
                <c:pt idx="1">
                  <c:v>4.0</c:v>
                </c:pt>
                <c:pt idx="2">
                  <c:v>24.0</c:v>
                </c:pt>
                <c:pt idx="3">
                  <c:v>62.0</c:v>
                </c:pt>
              </c:numCache>
            </c:numRef>
          </c:val>
        </c:ser>
        <c:ser>
          <c:idx val="2"/>
          <c:order val="2"/>
          <c:tx>
            <c:strRef>
              <c:f>Delivery!$D$13</c:f>
              <c:strCache>
                <c:ptCount val="1"/>
                <c:pt idx="0">
                  <c:v>2011 (n=153)</c:v>
                </c:pt>
              </c:strCache>
            </c:strRef>
          </c:tx>
          <c:invertIfNegative val="0"/>
          <c:cat>
            <c:strRef>
              <c:f>Delivery!$A$14:$A$17</c:f>
              <c:strCache>
                <c:ptCount val="4"/>
                <c:pt idx="0">
                  <c:v>Unknown</c:v>
                </c:pt>
                <c:pt idx="1">
                  <c:v>Onground</c:v>
                </c:pt>
                <c:pt idx="2">
                  <c:v>Online</c:v>
                </c:pt>
                <c:pt idx="3">
                  <c:v>Hybrid</c:v>
                </c:pt>
              </c:strCache>
            </c:strRef>
          </c:cat>
          <c:val>
            <c:numRef>
              <c:f>Delivery!$D$14:$D$17</c:f>
              <c:numCache>
                <c:formatCode>General</c:formatCode>
                <c:ptCount val="4"/>
                <c:pt idx="0">
                  <c:v>3.0</c:v>
                </c:pt>
                <c:pt idx="1">
                  <c:v>22.0</c:v>
                </c:pt>
                <c:pt idx="2">
                  <c:v>16.0</c:v>
                </c:pt>
                <c:pt idx="3">
                  <c:v>59.0</c:v>
                </c:pt>
              </c:numCache>
            </c:numRef>
          </c:val>
        </c:ser>
        <c:dLbls>
          <c:showLegendKey val="0"/>
          <c:showVal val="0"/>
          <c:showCatName val="0"/>
          <c:showSerName val="0"/>
          <c:showPercent val="0"/>
          <c:showBubbleSize val="0"/>
        </c:dLbls>
        <c:gapWidth val="150"/>
        <c:shape val="box"/>
        <c:axId val="2063184264"/>
        <c:axId val="2063187240"/>
        <c:axId val="0"/>
      </c:bar3DChart>
      <c:catAx>
        <c:axId val="2063184264"/>
        <c:scaling>
          <c:orientation val="minMax"/>
        </c:scaling>
        <c:delete val="0"/>
        <c:axPos val="l"/>
        <c:majorTickMark val="out"/>
        <c:minorTickMark val="none"/>
        <c:tickLblPos val="nextTo"/>
        <c:crossAx val="2063187240"/>
        <c:crosses val="autoZero"/>
        <c:auto val="1"/>
        <c:lblAlgn val="ctr"/>
        <c:lblOffset val="100"/>
        <c:noMultiLvlLbl val="0"/>
      </c:catAx>
      <c:valAx>
        <c:axId val="2063187240"/>
        <c:scaling>
          <c:orientation val="minMax"/>
        </c:scaling>
        <c:delete val="0"/>
        <c:axPos val="b"/>
        <c:majorGridlines/>
        <c:numFmt formatCode="General" sourceLinked="1"/>
        <c:majorTickMark val="out"/>
        <c:minorTickMark val="none"/>
        <c:tickLblPos val="nextTo"/>
        <c:crossAx val="2063184264"/>
        <c:crosses val="autoZero"/>
        <c:crossBetween val="between"/>
      </c:valAx>
      <c:dTable>
        <c:showHorzBorder val="1"/>
        <c:showVertBorder val="1"/>
        <c:showOutline val="1"/>
        <c:showKeys val="1"/>
      </c:dTable>
    </c:plotArea>
    <c:legend>
      <c:legendPos val="r"/>
      <c:layout/>
      <c:overlay val="0"/>
    </c:legend>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'Scholarly work'!$A$27</c:f>
              <c:strCache>
                <c:ptCount val="1"/>
                <c:pt idx="0">
                  <c:v>2010 (n=235)</c:v>
                </c:pt>
              </c:strCache>
            </c:strRef>
          </c:tx>
          <c:invertIfNegative val="0"/>
          <c:cat>
            <c:strRef>
              <c:f>'Scholarly work'!$B$26:$E$26</c:f>
              <c:strCache>
                <c:ptCount val="4"/>
                <c:pt idx="0">
                  <c:v>Poster</c:v>
                </c:pt>
                <c:pt idx="1">
                  <c:v>Podium</c:v>
                </c:pt>
                <c:pt idx="2">
                  <c:v>Professional Journal</c:v>
                </c:pt>
                <c:pt idx="3">
                  <c:v>Book (author or editor)</c:v>
                </c:pt>
              </c:strCache>
            </c:strRef>
          </c:cat>
          <c:val>
            <c:numRef>
              <c:f>'Scholarly work'!$B$27:$E$27</c:f>
              <c:numCache>
                <c:formatCode>0</c:formatCode>
                <c:ptCount val="4"/>
                <c:pt idx="0">
                  <c:v>62.0</c:v>
                </c:pt>
                <c:pt idx="1">
                  <c:v>59.0</c:v>
                </c:pt>
                <c:pt idx="2">
                  <c:v>23.0</c:v>
                </c:pt>
                <c:pt idx="3">
                  <c:v>25.0</c:v>
                </c:pt>
              </c:numCache>
            </c:numRef>
          </c:val>
        </c:ser>
        <c:ser>
          <c:idx val="1"/>
          <c:order val="1"/>
          <c:tx>
            <c:strRef>
              <c:f>'Scholarly work'!$A$28</c:f>
              <c:strCache>
                <c:ptCount val="1"/>
                <c:pt idx="0">
                  <c:v>2011 (n=347)</c:v>
                </c:pt>
              </c:strCache>
            </c:strRef>
          </c:tx>
          <c:invertIfNegative val="0"/>
          <c:cat>
            <c:strRef>
              <c:f>'Scholarly work'!$B$26:$E$26</c:f>
              <c:strCache>
                <c:ptCount val="4"/>
                <c:pt idx="0">
                  <c:v>Poster</c:v>
                </c:pt>
                <c:pt idx="1">
                  <c:v>Podium</c:v>
                </c:pt>
                <c:pt idx="2">
                  <c:v>Professional Journal</c:v>
                </c:pt>
                <c:pt idx="3">
                  <c:v>Book (author or editor)</c:v>
                </c:pt>
              </c:strCache>
            </c:strRef>
          </c:cat>
          <c:val>
            <c:numRef>
              <c:f>'Scholarly work'!$B$28:$E$28</c:f>
              <c:numCache>
                <c:formatCode>0</c:formatCode>
                <c:ptCount val="4"/>
                <c:pt idx="0">
                  <c:v>77.0</c:v>
                </c:pt>
                <c:pt idx="1">
                  <c:v>77.0</c:v>
                </c:pt>
                <c:pt idx="2">
                  <c:v>70.0</c:v>
                </c:pt>
                <c:pt idx="3">
                  <c:v>43.0</c:v>
                </c:pt>
              </c:numCache>
            </c:numRef>
          </c:val>
        </c:ser>
        <c:ser>
          <c:idx val="2"/>
          <c:order val="2"/>
          <c:tx>
            <c:strRef>
              <c:f>'Scholarly work'!$A$29</c:f>
              <c:strCache>
                <c:ptCount val="1"/>
                <c:pt idx="0">
                  <c:v>2012 (n=240)</c:v>
                </c:pt>
              </c:strCache>
            </c:strRef>
          </c:tx>
          <c:invertIfNegative val="0"/>
          <c:cat>
            <c:strRef>
              <c:f>'Scholarly work'!$B$26:$E$26</c:f>
              <c:strCache>
                <c:ptCount val="4"/>
                <c:pt idx="0">
                  <c:v>Poster</c:v>
                </c:pt>
                <c:pt idx="1">
                  <c:v>Podium</c:v>
                </c:pt>
                <c:pt idx="2">
                  <c:v>Professional Journal</c:v>
                </c:pt>
                <c:pt idx="3">
                  <c:v>Book (author or editor)</c:v>
                </c:pt>
              </c:strCache>
            </c:strRef>
          </c:cat>
          <c:val>
            <c:numRef>
              <c:f>'Scholarly work'!$B$29:$E$29</c:f>
              <c:numCache>
                <c:formatCode>0</c:formatCode>
                <c:ptCount val="4"/>
                <c:pt idx="0">
                  <c:v>75.0</c:v>
                </c:pt>
                <c:pt idx="1">
                  <c:v>73.0</c:v>
                </c:pt>
                <c:pt idx="2">
                  <c:v>70.0</c:v>
                </c:pt>
                <c:pt idx="3">
                  <c:v>43.0</c:v>
                </c:pt>
              </c:numCache>
            </c:numRef>
          </c:val>
        </c:ser>
        <c:ser>
          <c:idx val="3"/>
          <c:order val="3"/>
          <c:tx>
            <c:strRef>
              <c:f>'Scholarly work'!$A$30</c:f>
              <c:strCache>
                <c:ptCount val="1"/>
                <c:pt idx="0">
                  <c:v>2013 (n=311)</c:v>
                </c:pt>
              </c:strCache>
            </c:strRef>
          </c:tx>
          <c:invertIfNegative val="0"/>
          <c:cat>
            <c:strRef>
              <c:f>'Scholarly work'!$B$26:$E$26</c:f>
              <c:strCache>
                <c:ptCount val="4"/>
                <c:pt idx="0">
                  <c:v>Poster</c:v>
                </c:pt>
                <c:pt idx="1">
                  <c:v>Podium</c:v>
                </c:pt>
                <c:pt idx="2">
                  <c:v>Professional Journal</c:v>
                </c:pt>
                <c:pt idx="3">
                  <c:v>Book (author or editor)</c:v>
                </c:pt>
              </c:strCache>
            </c:strRef>
          </c:cat>
          <c:val>
            <c:numRef>
              <c:f>'Scholarly work'!$B$30:$E$30</c:f>
              <c:numCache>
                <c:formatCode>0</c:formatCode>
                <c:ptCount val="4"/>
                <c:pt idx="0">
                  <c:v>49.51768488745979</c:v>
                </c:pt>
                <c:pt idx="1">
                  <c:v>49.83922829581994</c:v>
                </c:pt>
                <c:pt idx="2">
                  <c:v>28.93890675241158</c:v>
                </c:pt>
                <c:pt idx="3">
                  <c:v>7.717041800643088</c:v>
                </c:pt>
              </c:numCache>
            </c:numRef>
          </c:val>
        </c:ser>
        <c:dLbls>
          <c:showLegendKey val="0"/>
          <c:showVal val="0"/>
          <c:showCatName val="0"/>
          <c:showSerName val="0"/>
          <c:showPercent val="0"/>
          <c:showBubbleSize val="0"/>
        </c:dLbls>
        <c:gapWidth val="150"/>
        <c:shape val="cylinder"/>
        <c:axId val="2143082584"/>
        <c:axId val="2143085704"/>
        <c:axId val="0"/>
      </c:bar3DChart>
      <c:catAx>
        <c:axId val="2143082584"/>
        <c:scaling>
          <c:orientation val="minMax"/>
        </c:scaling>
        <c:delete val="0"/>
        <c:axPos val="b"/>
        <c:majorTickMark val="none"/>
        <c:minorTickMark val="none"/>
        <c:tickLblPos val="nextTo"/>
        <c:crossAx val="2143085704"/>
        <c:crosses val="autoZero"/>
        <c:auto val="1"/>
        <c:lblAlgn val="ctr"/>
        <c:lblOffset val="100"/>
        <c:noMultiLvlLbl val="0"/>
      </c:catAx>
      <c:valAx>
        <c:axId val="2143085704"/>
        <c:scaling>
          <c:orientation val="minMax"/>
        </c:scaling>
        <c:delete val="0"/>
        <c:axPos val="l"/>
        <c:majorGridlines/>
        <c:numFmt formatCode="0" sourceLinked="1"/>
        <c:majorTickMark val="none"/>
        <c:minorTickMark val="none"/>
        <c:tickLblPos val="nextTo"/>
        <c:crossAx val="214308258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'Work Environment'!$A$2</c:f>
              <c:strCache>
                <c:ptCount val="1"/>
                <c:pt idx="0">
                  <c:v>2010 (n=235)</c:v>
                </c:pt>
              </c:strCache>
            </c:strRef>
          </c:tx>
          <c:invertIfNegative val="0"/>
          <c:cat>
            <c:strRef>
              <c:f>'Work Environment'!$B$1:$I$1</c:f>
              <c:strCache>
                <c:ptCount val="8"/>
                <c:pt idx="0">
                  <c:v>Primary Care</c:v>
                </c:pt>
                <c:pt idx="1">
                  <c:v>Acute Care</c:v>
                </c:pt>
                <c:pt idx="2">
                  <c:v>Long Term Care</c:v>
                </c:pt>
                <c:pt idx="3">
                  <c:v>Rehabilitation</c:v>
                </c:pt>
                <c:pt idx="4">
                  <c:v>Community</c:v>
                </c:pt>
                <c:pt idx="5">
                  <c:v>Public Health</c:v>
                </c:pt>
                <c:pt idx="6">
                  <c:v>Academia</c:v>
                </c:pt>
                <c:pt idx="7">
                  <c:v>Other</c:v>
                </c:pt>
              </c:strCache>
            </c:strRef>
          </c:cat>
          <c:val>
            <c:numRef>
              <c:f>'Work Environment'!$B$2:$I$2</c:f>
              <c:numCache>
                <c:formatCode>General</c:formatCode>
                <c:ptCount val="8"/>
                <c:pt idx="0">
                  <c:v>35.0</c:v>
                </c:pt>
                <c:pt idx="1">
                  <c:v>29.0</c:v>
                </c:pt>
                <c:pt idx="2">
                  <c:v>3.0</c:v>
                </c:pt>
                <c:pt idx="3">
                  <c:v>2.0</c:v>
                </c:pt>
                <c:pt idx="4">
                  <c:v>10.0</c:v>
                </c:pt>
                <c:pt idx="5">
                  <c:v>5.0</c:v>
                </c:pt>
                <c:pt idx="6">
                  <c:v>37.0</c:v>
                </c:pt>
                <c:pt idx="7">
                  <c:v>17.0</c:v>
                </c:pt>
              </c:numCache>
            </c:numRef>
          </c:val>
        </c:ser>
        <c:ser>
          <c:idx val="1"/>
          <c:order val="1"/>
          <c:tx>
            <c:strRef>
              <c:f>'Work Environment'!$A$3</c:f>
              <c:strCache>
                <c:ptCount val="1"/>
                <c:pt idx="0">
                  <c:v>2011 (n=347)</c:v>
                </c:pt>
              </c:strCache>
            </c:strRef>
          </c:tx>
          <c:invertIfNegative val="0"/>
          <c:cat>
            <c:strRef>
              <c:f>'Work Environment'!$B$1:$I$1</c:f>
              <c:strCache>
                <c:ptCount val="8"/>
                <c:pt idx="0">
                  <c:v>Primary Care</c:v>
                </c:pt>
                <c:pt idx="1">
                  <c:v>Acute Care</c:v>
                </c:pt>
                <c:pt idx="2">
                  <c:v>Long Term Care</c:v>
                </c:pt>
                <c:pt idx="3">
                  <c:v>Rehabilitation</c:v>
                </c:pt>
                <c:pt idx="4">
                  <c:v>Community</c:v>
                </c:pt>
                <c:pt idx="5">
                  <c:v>Public Health</c:v>
                </c:pt>
                <c:pt idx="6">
                  <c:v>Academia</c:v>
                </c:pt>
                <c:pt idx="7">
                  <c:v>Other</c:v>
                </c:pt>
              </c:strCache>
            </c:strRef>
          </c:cat>
          <c:val>
            <c:numRef>
              <c:f>'Work Environment'!$B$3:$I$3</c:f>
              <c:numCache>
                <c:formatCode>General</c:formatCode>
                <c:ptCount val="8"/>
                <c:pt idx="0">
                  <c:v>45.0</c:v>
                </c:pt>
                <c:pt idx="1">
                  <c:v>34.0</c:v>
                </c:pt>
                <c:pt idx="2">
                  <c:v>4.0</c:v>
                </c:pt>
                <c:pt idx="3">
                  <c:v>1.0</c:v>
                </c:pt>
                <c:pt idx="4">
                  <c:v>13.0</c:v>
                </c:pt>
                <c:pt idx="5">
                  <c:v>5.0</c:v>
                </c:pt>
                <c:pt idx="6">
                  <c:v>46.0</c:v>
                </c:pt>
                <c:pt idx="7">
                  <c:v>16.0</c:v>
                </c:pt>
              </c:numCache>
            </c:numRef>
          </c:val>
        </c:ser>
        <c:ser>
          <c:idx val="2"/>
          <c:order val="2"/>
          <c:tx>
            <c:strRef>
              <c:f>'Work Environment'!$A$4</c:f>
              <c:strCache>
                <c:ptCount val="1"/>
                <c:pt idx="0">
                  <c:v>2012 (n=240)</c:v>
                </c:pt>
              </c:strCache>
            </c:strRef>
          </c:tx>
          <c:invertIfNegative val="0"/>
          <c:cat>
            <c:strRef>
              <c:f>'Work Environment'!$B$1:$I$1</c:f>
              <c:strCache>
                <c:ptCount val="8"/>
                <c:pt idx="0">
                  <c:v>Primary Care</c:v>
                </c:pt>
                <c:pt idx="1">
                  <c:v>Acute Care</c:v>
                </c:pt>
                <c:pt idx="2">
                  <c:v>Long Term Care</c:v>
                </c:pt>
                <c:pt idx="3">
                  <c:v>Rehabilitation</c:v>
                </c:pt>
                <c:pt idx="4">
                  <c:v>Community</c:v>
                </c:pt>
                <c:pt idx="5">
                  <c:v>Public Health</c:v>
                </c:pt>
                <c:pt idx="6">
                  <c:v>Academia</c:v>
                </c:pt>
                <c:pt idx="7">
                  <c:v>Other</c:v>
                </c:pt>
              </c:strCache>
            </c:strRef>
          </c:cat>
          <c:val>
            <c:numRef>
              <c:f>'Work Environment'!$B$4:$I$4</c:f>
              <c:numCache>
                <c:formatCode>General</c:formatCode>
                <c:ptCount val="8"/>
                <c:pt idx="0">
                  <c:v>35.0</c:v>
                </c:pt>
                <c:pt idx="1">
                  <c:v>30.0</c:v>
                </c:pt>
                <c:pt idx="2">
                  <c:v>7.0</c:v>
                </c:pt>
                <c:pt idx="3">
                  <c:v>4.0</c:v>
                </c:pt>
                <c:pt idx="4">
                  <c:v>18.0</c:v>
                </c:pt>
                <c:pt idx="5">
                  <c:v>7.0</c:v>
                </c:pt>
                <c:pt idx="6">
                  <c:v>47.0</c:v>
                </c:pt>
                <c:pt idx="7">
                  <c:v>16.0</c:v>
                </c:pt>
              </c:numCache>
            </c:numRef>
          </c:val>
        </c:ser>
        <c:ser>
          <c:idx val="3"/>
          <c:order val="3"/>
          <c:tx>
            <c:strRef>
              <c:f>'Work Environment'!$A$5</c:f>
              <c:strCache>
                <c:ptCount val="1"/>
                <c:pt idx="0">
                  <c:v>2013 (n=311)</c:v>
                </c:pt>
              </c:strCache>
            </c:strRef>
          </c:tx>
          <c:invertIfNegative val="0"/>
          <c:cat>
            <c:strRef>
              <c:f>'Work Environment'!$B$1:$I$1</c:f>
              <c:strCache>
                <c:ptCount val="8"/>
                <c:pt idx="0">
                  <c:v>Primary Care</c:v>
                </c:pt>
                <c:pt idx="1">
                  <c:v>Acute Care</c:v>
                </c:pt>
                <c:pt idx="2">
                  <c:v>Long Term Care</c:v>
                </c:pt>
                <c:pt idx="3">
                  <c:v>Rehabilitation</c:v>
                </c:pt>
                <c:pt idx="4">
                  <c:v>Community</c:v>
                </c:pt>
                <c:pt idx="5">
                  <c:v>Public Health</c:v>
                </c:pt>
                <c:pt idx="6">
                  <c:v>Academia</c:v>
                </c:pt>
                <c:pt idx="7">
                  <c:v>Other</c:v>
                </c:pt>
              </c:strCache>
            </c:strRef>
          </c:cat>
          <c:val>
            <c:numRef>
              <c:f>'Work Environment'!$B$5:$I$5</c:f>
              <c:numCache>
                <c:formatCode>General</c:formatCode>
                <c:ptCount val="8"/>
                <c:pt idx="0">
                  <c:v>30.0</c:v>
                </c:pt>
                <c:pt idx="1">
                  <c:v>14.0</c:v>
                </c:pt>
                <c:pt idx="2">
                  <c:v>6.0</c:v>
                </c:pt>
                <c:pt idx="3">
                  <c:v>2.0</c:v>
                </c:pt>
                <c:pt idx="4">
                  <c:v>4.0</c:v>
                </c:pt>
                <c:pt idx="5">
                  <c:v>4.0</c:v>
                </c:pt>
                <c:pt idx="6">
                  <c:v>44.0</c:v>
                </c:pt>
                <c:pt idx="7">
                  <c:v>52.0</c:v>
                </c:pt>
              </c:numCache>
            </c:numRef>
          </c:val>
        </c:ser>
        <c:dLbls>
          <c:showLegendKey val="0"/>
          <c:showVal val="0"/>
          <c:showCatName val="0"/>
          <c:showSerName val="0"/>
          <c:showPercent val="0"/>
          <c:showBubbleSize val="0"/>
        </c:dLbls>
        <c:gapWidth val="150"/>
        <c:shape val="box"/>
        <c:axId val="2120079896"/>
        <c:axId val="2140905384"/>
        <c:axId val="0"/>
      </c:bar3DChart>
      <c:catAx>
        <c:axId val="2120079896"/>
        <c:scaling>
          <c:orientation val="minMax"/>
        </c:scaling>
        <c:delete val="0"/>
        <c:axPos val="b"/>
        <c:majorTickMark val="none"/>
        <c:minorTickMark val="none"/>
        <c:tickLblPos val="nextTo"/>
        <c:crossAx val="2140905384"/>
        <c:crosses val="autoZero"/>
        <c:auto val="1"/>
        <c:lblAlgn val="ctr"/>
        <c:lblOffset val="100"/>
        <c:noMultiLvlLbl val="0"/>
      </c:catAx>
      <c:valAx>
        <c:axId val="2140905384"/>
        <c:scaling>
          <c:orientation val="minMax"/>
        </c:scaling>
        <c:delete val="0"/>
        <c:axPos val="l"/>
        <c:majorGridlines/>
        <c:numFmt formatCode="General" sourceLinked="1"/>
        <c:majorTickMark val="none"/>
        <c:minorTickMark val="none"/>
        <c:tickLblPos val="nextTo"/>
        <c:crossAx val="2120079896"/>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'Prof Affiliation'!$B$1</c:f>
              <c:strCache>
                <c:ptCount val="1"/>
                <c:pt idx="0">
                  <c:v>State </c:v>
                </c:pt>
              </c:strCache>
            </c:strRef>
          </c:tx>
          <c:invertIfNegative val="0"/>
          <c:cat>
            <c:strRef>
              <c:f>'Prof Affiliation'!$A$2:$A$5</c:f>
              <c:strCache>
                <c:ptCount val="4"/>
                <c:pt idx="0">
                  <c:v>2010 (n=235)</c:v>
                </c:pt>
                <c:pt idx="1">
                  <c:v>2011 (n=347)</c:v>
                </c:pt>
                <c:pt idx="2">
                  <c:v>2012 (n=240)</c:v>
                </c:pt>
                <c:pt idx="3">
                  <c:v>2013 (n=311)</c:v>
                </c:pt>
              </c:strCache>
            </c:strRef>
          </c:cat>
          <c:val>
            <c:numRef>
              <c:f>'Prof Affiliation'!$B$2:$B$5</c:f>
              <c:numCache>
                <c:formatCode>General</c:formatCode>
                <c:ptCount val="4"/>
                <c:pt idx="0">
                  <c:v>27.0</c:v>
                </c:pt>
                <c:pt idx="1">
                  <c:v>24.0</c:v>
                </c:pt>
                <c:pt idx="2">
                  <c:v>30.0</c:v>
                </c:pt>
                <c:pt idx="3">
                  <c:v>30.0</c:v>
                </c:pt>
              </c:numCache>
            </c:numRef>
          </c:val>
        </c:ser>
        <c:ser>
          <c:idx val="1"/>
          <c:order val="1"/>
          <c:tx>
            <c:strRef>
              <c:f>'Prof Affiliation'!$C$1</c:f>
              <c:strCache>
                <c:ptCount val="1"/>
                <c:pt idx="0">
                  <c:v>National</c:v>
                </c:pt>
              </c:strCache>
            </c:strRef>
          </c:tx>
          <c:invertIfNegative val="0"/>
          <c:cat>
            <c:strRef>
              <c:f>'Prof Affiliation'!$A$2:$A$5</c:f>
              <c:strCache>
                <c:ptCount val="4"/>
                <c:pt idx="0">
                  <c:v>2010 (n=235)</c:v>
                </c:pt>
                <c:pt idx="1">
                  <c:v>2011 (n=347)</c:v>
                </c:pt>
                <c:pt idx="2">
                  <c:v>2012 (n=240)</c:v>
                </c:pt>
                <c:pt idx="3">
                  <c:v>2013 (n=311)</c:v>
                </c:pt>
              </c:strCache>
            </c:strRef>
          </c:cat>
          <c:val>
            <c:numRef>
              <c:f>'Prof Affiliation'!$C$2:$C$5</c:f>
              <c:numCache>
                <c:formatCode>General</c:formatCode>
                <c:ptCount val="4"/>
                <c:pt idx="0">
                  <c:v>8.0</c:v>
                </c:pt>
                <c:pt idx="1">
                  <c:v>13.0</c:v>
                </c:pt>
                <c:pt idx="2">
                  <c:v>30.0</c:v>
                </c:pt>
                <c:pt idx="3">
                  <c:v>18.0</c:v>
                </c:pt>
              </c:numCache>
            </c:numRef>
          </c:val>
        </c:ser>
        <c:ser>
          <c:idx val="2"/>
          <c:order val="2"/>
          <c:tx>
            <c:strRef>
              <c:f>'Prof Affiliation'!$D$1</c:f>
              <c:strCache>
                <c:ptCount val="1"/>
                <c:pt idx="0">
                  <c:v>International</c:v>
                </c:pt>
              </c:strCache>
            </c:strRef>
          </c:tx>
          <c:invertIfNegative val="0"/>
          <c:cat>
            <c:strRef>
              <c:f>'Prof Affiliation'!$A$2:$A$5</c:f>
              <c:strCache>
                <c:ptCount val="4"/>
                <c:pt idx="0">
                  <c:v>2010 (n=235)</c:v>
                </c:pt>
                <c:pt idx="1">
                  <c:v>2011 (n=347)</c:v>
                </c:pt>
                <c:pt idx="2">
                  <c:v>2012 (n=240)</c:v>
                </c:pt>
                <c:pt idx="3">
                  <c:v>2013 (n=311)</c:v>
                </c:pt>
              </c:strCache>
            </c:strRef>
          </c:cat>
          <c:val>
            <c:numRef>
              <c:f>'Prof Affiliation'!$D$2:$D$5</c:f>
              <c:numCache>
                <c:formatCode>General</c:formatCode>
                <c:ptCount val="4"/>
                <c:pt idx="0">
                  <c:v>1.0</c:v>
                </c:pt>
                <c:pt idx="1">
                  <c:v>3.0</c:v>
                </c:pt>
                <c:pt idx="2">
                  <c:v>4.0</c:v>
                </c:pt>
                <c:pt idx="3">
                  <c:v>7.0</c:v>
                </c:pt>
              </c:numCache>
            </c:numRef>
          </c:val>
        </c:ser>
        <c:dLbls>
          <c:showLegendKey val="0"/>
          <c:showVal val="0"/>
          <c:showCatName val="0"/>
          <c:showSerName val="0"/>
          <c:showPercent val="0"/>
          <c:showBubbleSize val="0"/>
        </c:dLbls>
        <c:gapWidth val="150"/>
        <c:shape val="box"/>
        <c:axId val="2143043736"/>
        <c:axId val="2141447880"/>
        <c:axId val="0"/>
      </c:bar3DChart>
      <c:catAx>
        <c:axId val="2143043736"/>
        <c:scaling>
          <c:orientation val="minMax"/>
        </c:scaling>
        <c:delete val="0"/>
        <c:axPos val="b"/>
        <c:majorTickMark val="none"/>
        <c:minorTickMark val="none"/>
        <c:tickLblPos val="nextTo"/>
        <c:crossAx val="2141447880"/>
        <c:crosses val="autoZero"/>
        <c:auto val="1"/>
        <c:lblAlgn val="ctr"/>
        <c:lblOffset val="100"/>
        <c:noMultiLvlLbl val="0"/>
      </c:catAx>
      <c:valAx>
        <c:axId val="2141447880"/>
        <c:scaling>
          <c:orientation val="minMax"/>
        </c:scaling>
        <c:delete val="0"/>
        <c:axPos val="l"/>
        <c:majorGridlines/>
        <c:numFmt formatCode="General" sourceLinked="1"/>
        <c:majorTickMark val="none"/>
        <c:minorTickMark val="none"/>
        <c:tickLblPos val="nextTo"/>
        <c:crossAx val="2143043736"/>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Faculty!$A$4</c:f>
              <c:strCache>
                <c:ptCount val="1"/>
                <c:pt idx="0">
                  <c:v>2010 (n=235)</c:v>
                </c:pt>
              </c:strCache>
            </c:strRef>
          </c:tx>
          <c:invertIfNegative val="0"/>
          <c:cat>
            <c:strRef>
              <c:f>Faculty!$B$3:$G$3</c:f>
              <c:strCache>
                <c:ptCount val="6"/>
                <c:pt idx="0">
                  <c:v>*0-1</c:v>
                </c:pt>
                <c:pt idx="1">
                  <c:v>*2-3</c:v>
                </c:pt>
                <c:pt idx="2">
                  <c:v>*4-5</c:v>
                </c:pt>
                <c:pt idx="3">
                  <c:v>*6-7</c:v>
                </c:pt>
                <c:pt idx="4">
                  <c:v>*8-9</c:v>
                </c:pt>
                <c:pt idx="5">
                  <c:v>*&gt;10</c:v>
                </c:pt>
              </c:strCache>
            </c:strRef>
          </c:cat>
          <c:val>
            <c:numRef>
              <c:f>Faculty!$B$4:$G$4</c:f>
              <c:numCache>
                <c:formatCode>General</c:formatCode>
                <c:ptCount val="6"/>
                <c:pt idx="0">
                  <c:v>52.1</c:v>
                </c:pt>
                <c:pt idx="1">
                  <c:v>28.6</c:v>
                </c:pt>
                <c:pt idx="2">
                  <c:v>9.3</c:v>
                </c:pt>
                <c:pt idx="3">
                  <c:v>4.5</c:v>
                </c:pt>
                <c:pt idx="4">
                  <c:v>2.1</c:v>
                </c:pt>
                <c:pt idx="5">
                  <c:v>3.4</c:v>
                </c:pt>
              </c:numCache>
            </c:numRef>
          </c:val>
        </c:ser>
        <c:ser>
          <c:idx val="1"/>
          <c:order val="1"/>
          <c:tx>
            <c:strRef>
              <c:f>Faculty!$A$5</c:f>
              <c:strCache>
                <c:ptCount val="1"/>
                <c:pt idx="0">
                  <c:v>2011 (n=347)</c:v>
                </c:pt>
              </c:strCache>
            </c:strRef>
          </c:tx>
          <c:invertIfNegative val="0"/>
          <c:cat>
            <c:strRef>
              <c:f>Faculty!$B$3:$G$3</c:f>
              <c:strCache>
                <c:ptCount val="6"/>
                <c:pt idx="0">
                  <c:v>*0-1</c:v>
                </c:pt>
                <c:pt idx="1">
                  <c:v>*2-3</c:v>
                </c:pt>
                <c:pt idx="2">
                  <c:v>*4-5</c:v>
                </c:pt>
                <c:pt idx="3">
                  <c:v>*6-7</c:v>
                </c:pt>
                <c:pt idx="4">
                  <c:v>*8-9</c:v>
                </c:pt>
                <c:pt idx="5">
                  <c:v>*&gt;10</c:v>
                </c:pt>
              </c:strCache>
            </c:strRef>
          </c:cat>
          <c:val>
            <c:numRef>
              <c:f>Faculty!$B$5:$G$5</c:f>
              <c:numCache>
                <c:formatCode>General</c:formatCode>
                <c:ptCount val="6"/>
                <c:pt idx="0">
                  <c:v>54.1</c:v>
                </c:pt>
                <c:pt idx="1">
                  <c:v>21.2</c:v>
                </c:pt>
                <c:pt idx="2">
                  <c:v>12.7</c:v>
                </c:pt>
                <c:pt idx="3">
                  <c:v>5.0</c:v>
                </c:pt>
                <c:pt idx="4">
                  <c:v>1.0</c:v>
                </c:pt>
                <c:pt idx="5">
                  <c:v>5.0</c:v>
                </c:pt>
              </c:numCache>
            </c:numRef>
          </c:val>
        </c:ser>
        <c:ser>
          <c:idx val="2"/>
          <c:order val="2"/>
          <c:tx>
            <c:strRef>
              <c:f>Faculty!$A$6</c:f>
              <c:strCache>
                <c:ptCount val="1"/>
                <c:pt idx="0">
                  <c:v>2012 (n=240)</c:v>
                </c:pt>
              </c:strCache>
            </c:strRef>
          </c:tx>
          <c:invertIfNegative val="0"/>
          <c:cat>
            <c:strRef>
              <c:f>Faculty!$B$3:$G$3</c:f>
              <c:strCache>
                <c:ptCount val="6"/>
                <c:pt idx="0">
                  <c:v>*0-1</c:v>
                </c:pt>
                <c:pt idx="1">
                  <c:v>*2-3</c:v>
                </c:pt>
                <c:pt idx="2">
                  <c:v>*4-5</c:v>
                </c:pt>
                <c:pt idx="3">
                  <c:v>*6-7</c:v>
                </c:pt>
                <c:pt idx="4">
                  <c:v>*8-9</c:v>
                </c:pt>
                <c:pt idx="5">
                  <c:v>*&gt;10</c:v>
                </c:pt>
              </c:strCache>
            </c:strRef>
          </c:cat>
          <c:val>
            <c:numRef>
              <c:f>Faculty!$B$6:$G$6</c:f>
              <c:numCache>
                <c:formatCode>General</c:formatCode>
                <c:ptCount val="6"/>
                <c:pt idx="0">
                  <c:v>49.8</c:v>
                </c:pt>
                <c:pt idx="1">
                  <c:v>23.3</c:v>
                </c:pt>
                <c:pt idx="2">
                  <c:v>2.7</c:v>
                </c:pt>
                <c:pt idx="3">
                  <c:v>5.3</c:v>
                </c:pt>
                <c:pt idx="4">
                  <c:v>2.9</c:v>
                </c:pt>
                <c:pt idx="5">
                  <c:v>6.1</c:v>
                </c:pt>
              </c:numCache>
            </c:numRef>
          </c:val>
        </c:ser>
        <c:ser>
          <c:idx val="3"/>
          <c:order val="3"/>
          <c:tx>
            <c:strRef>
              <c:f>Faculty!$A$7</c:f>
              <c:strCache>
                <c:ptCount val="1"/>
                <c:pt idx="0">
                  <c:v>2013 (n=311)</c:v>
                </c:pt>
              </c:strCache>
            </c:strRef>
          </c:tx>
          <c:invertIfNegative val="0"/>
          <c:cat>
            <c:strRef>
              <c:f>Faculty!$B$3:$G$3</c:f>
              <c:strCache>
                <c:ptCount val="6"/>
                <c:pt idx="0">
                  <c:v>*0-1</c:v>
                </c:pt>
                <c:pt idx="1">
                  <c:v>*2-3</c:v>
                </c:pt>
                <c:pt idx="2">
                  <c:v>*4-5</c:v>
                </c:pt>
                <c:pt idx="3">
                  <c:v>*6-7</c:v>
                </c:pt>
                <c:pt idx="4">
                  <c:v>*8-9</c:v>
                </c:pt>
                <c:pt idx="5">
                  <c:v>*&gt;10</c:v>
                </c:pt>
              </c:strCache>
            </c:strRef>
          </c:cat>
          <c:val>
            <c:numRef>
              <c:f>Faculty!$B$7:$G$7</c:f>
              <c:numCache>
                <c:formatCode>General</c:formatCode>
                <c:ptCount val="6"/>
                <c:pt idx="0">
                  <c:v>46.6</c:v>
                </c:pt>
                <c:pt idx="1">
                  <c:v>23.5</c:v>
                </c:pt>
                <c:pt idx="2">
                  <c:v>11.1</c:v>
                </c:pt>
                <c:pt idx="3">
                  <c:v>6.8</c:v>
                </c:pt>
                <c:pt idx="4">
                  <c:v>2.9</c:v>
                </c:pt>
                <c:pt idx="5">
                  <c:v>9.1</c:v>
                </c:pt>
              </c:numCache>
            </c:numRef>
          </c:val>
        </c:ser>
        <c:dLbls>
          <c:showLegendKey val="0"/>
          <c:showVal val="0"/>
          <c:showCatName val="0"/>
          <c:showSerName val="0"/>
          <c:showPercent val="0"/>
          <c:showBubbleSize val="0"/>
        </c:dLbls>
        <c:gapWidth val="150"/>
        <c:shape val="box"/>
        <c:axId val="2046799160"/>
        <c:axId val="2046802280"/>
        <c:axId val="0"/>
      </c:bar3DChart>
      <c:catAx>
        <c:axId val="2046799160"/>
        <c:scaling>
          <c:orientation val="minMax"/>
        </c:scaling>
        <c:delete val="0"/>
        <c:axPos val="b"/>
        <c:majorTickMark val="none"/>
        <c:minorTickMark val="none"/>
        <c:tickLblPos val="nextTo"/>
        <c:crossAx val="2046802280"/>
        <c:crosses val="autoZero"/>
        <c:auto val="1"/>
        <c:lblAlgn val="ctr"/>
        <c:lblOffset val="100"/>
        <c:noMultiLvlLbl val="0"/>
      </c:catAx>
      <c:valAx>
        <c:axId val="2046802280"/>
        <c:scaling>
          <c:orientation val="minMax"/>
        </c:scaling>
        <c:delete val="0"/>
        <c:axPos val="l"/>
        <c:majorGridlines/>
        <c:numFmt formatCode="General" sourceLinked="1"/>
        <c:majorTickMark val="none"/>
        <c:minorTickMark val="none"/>
        <c:tickLblPos val="nextTo"/>
        <c:crossAx val="204679916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0"/>
      <c:perspective val="30"/>
    </c:view3D>
    <c:floor>
      <c:thickness val="0"/>
    </c:floor>
    <c:sideWall>
      <c:thickness val="0"/>
    </c:sideWall>
    <c:backWall>
      <c:thickness val="0"/>
    </c:backWall>
    <c:plotArea>
      <c:layout/>
      <c:bar3DChart>
        <c:barDir val="col"/>
        <c:grouping val="clustered"/>
        <c:varyColors val="0"/>
        <c:ser>
          <c:idx val="0"/>
          <c:order val="0"/>
          <c:tx>
            <c:strRef>
              <c:f>Tenure!$A$4</c:f>
              <c:strCache>
                <c:ptCount val="1"/>
                <c:pt idx="0">
                  <c:v>2011 (n=206)</c:v>
                </c:pt>
              </c:strCache>
            </c:strRef>
          </c:tx>
          <c:invertIfNegative val="0"/>
          <c:cat>
            <c:strRef>
              <c:f>Tenure!$B$3:$D$3</c:f>
              <c:strCache>
                <c:ptCount val="3"/>
                <c:pt idx="0">
                  <c:v>Yes</c:v>
                </c:pt>
                <c:pt idx="1">
                  <c:v>No </c:v>
                </c:pt>
                <c:pt idx="2">
                  <c:v>N/A</c:v>
                </c:pt>
              </c:strCache>
            </c:strRef>
          </c:cat>
          <c:val>
            <c:numRef>
              <c:f>Tenure!$B$4:$D$4</c:f>
              <c:numCache>
                <c:formatCode>General</c:formatCode>
                <c:ptCount val="3"/>
                <c:pt idx="0">
                  <c:v>34.5</c:v>
                </c:pt>
                <c:pt idx="1">
                  <c:v>41.7</c:v>
                </c:pt>
                <c:pt idx="2">
                  <c:v>23.8</c:v>
                </c:pt>
              </c:numCache>
            </c:numRef>
          </c:val>
        </c:ser>
        <c:ser>
          <c:idx val="1"/>
          <c:order val="1"/>
          <c:tx>
            <c:strRef>
              <c:f>Tenure!$A$5</c:f>
              <c:strCache>
                <c:ptCount val="1"/>
                <c:pt idx="0">
                  <c:v>2012 (n=151)</c:v>
                </c:pt>
              </c:strCache>
            </c:strRef>
          </c:tx>
          <c:invertIfNegative val="0"/>
          <c:cat>
            <c:strRef>
              <c:f>Tenure!$B$3:$D$3</c:f>
              <c:strCache>
                <c:ptCount val="3"/>
                <c:pt idx="0">
                  <c:v>Yes</c:v>
                </c:pt>
                <c:pt idx="1">
                  <c:v>No </c:v>
                </c:pt>
                <c:pt idx="2">
                  <c:v>N/A</c:v>
                </c:pt>
              </c:strCache>
            </c:strRef>
          </c:cat>
          <c:val>
            <c:numRef>
              <c:f>Tenure!$B$5:$D$5</c:f>
              <c:numCache>
                <c:formatCode>General</c:formatCode>
                <c:ptCount val="3"/>
                <c:pt idx="0">
                  <c:v>39.7</c:v>
                </c:pt>
                <c:pt idx="1">
                  <c:v>33.8</c:v>
                </c:pt>
                <c:pt idx="2">
                  <c:v>26.5</c:v>
                </c:pt>
              </c:numCache>
            </c:numRef>
          </c:val>
        </c:ser>
        <c:ser>
          <c:idx val="2"/>
          <c:order val="2"/>
          <c:tx>
            <c:strRef>
              <c:f>Tenure!$A$6</c:f>
              <c:strCache>
                <c:ptCount val="1"/>
                <c:pt idx="0">
                  <c:v>2013 (n=165)</c:v>
                </c:pt>
              </c:strCache>
            </c:strRef>
          </c:tx>
          <c:invertIfNegative val="0"/>
          <c:cat>
            <c:strRef>
              <c:f>Tenure!$B$3:$D$3</c:f>
              <c:strCache>
                <c:ptCount val="3"/>
                <c:pt idx="0">
                  <c:v>Yes</c:v>
                </c:pt>
                <c:pt idx="1">
                  <c:v>No </c:v>
                </c:pt>
                <c:pt idx="2">
                  <c:v>N/A</c:v>
                </c:pt>
              </c:strCache>
            </c:strRef>
          </c:cat>
          <c:val>
            <c:numRef>
              <c:f>Tenure!$B$6:$D$6</c:f>
              <c:numCache>
                <c:formatCode>General</c:formatCode>
                <c:ptCount val="3"/>
                <c:pt idx="0">
                  <c:v>40.1</c:v>
                </c:pt>
                <c:pt idx="1">
                  <c:v>38.5</c:v>
                </c:pt>
                <c:pt idx="2">
                  <c:v>21.4</c:v>
                </c:pt>
              </c:numCache>
            </c:numRef>
          </c:val>
        </c:ser>
        <c:dLbls>
          <c:showLegendKey val="0"/>
          <c:showVal val="0"/>
          <c:showCatName val="0"/>
          <c:showSerName val="0"/>
          <c:showPercent val="0"/>
          <c:showBubbleSize val="0"/>
        </c:dLbls>
        <c:gapWidth val="150"/>
        <c:shape val="cylinder"/>
        <c:axId val="2140863384"/>
        <c:axId val="2140884936"/>
        <c:axId val="0"/>
      </c:bar3DChart>
      <c:catAx>
        <c:axId val="2140863384"/>
        <c:scaling>
          <c:orientation val="minMax"/>
        </c:scaling>
        <c:delete val="0"/>
        <c:axPos val="b"/>
        <c:majorTickMark val="none"/>
        <c:minorTickMark val="none"/>
        <c:tickLblPos val="nextTo"/>
        <c:crossAx val="2140884936"/>
        <c:crosses val="autoZero"/>
        <c:auto val="1"/>
        <c:lblAlgn val="ctr"/>
        <c:lblOffset val="100"/>
        <c:noMultiLvlLbl val="0"/>
      </c:catAx>
      <c:valAx>
        <c:axId val="2140884936"/>
        <c:scaling>
          <c:orientation val="minMax"/>
        </c:scaling>
        <c:delete val="0"/>
        <c:axPos val="l"/>
        <c:majorGridlines/>
        <c:numFmt formatCode="General" sourceLinked="1"/>
        <c:majorTickMark val="none"/>
        <c:minorTickMark val="none"/>
        <c:tickLblPos val="nextTo"/>
        <c:crossAx val="214086338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0"/>
      <c:perspective val="30"/>
    </c:view3D>
    <c:floor>
      <c:thickness val="0"/>
    </c:floor>
    <c:sideWall>
      <c:thickness val="0"/>
    </c:sideWall>
    <c:backWall>
      <c:thickness val="0"/>
    </c:backWall>
    <c:plotArea>
      <c:layout/>
      <c:bar3DChart>
        <c:barDir val="col"/>
        <c:grouping val="clustered"/>
        <c:varyColors val="0"/>
        <c:ser>
          <c:idx val="0"/>
          <c:order val="0"/>
          <c:tx>
            <c:strRef>
              <c:f>'Credit Hr Range'!$A$2</c:f>
              <c:strCache>
                <c:ptCount val="1"/>
                <c:pt idx="0">
                  <c:v>2010</c:v>
                </c:pt>
              </c:strCache>
            </c:strRef>
          </c:tx>
          <c:invertIfNegative val="0"/>
          <c:cat>
            <c:strRef>
              <c:f>'Credit Hr Range'!$B$1:$E$1</c:f>
              <c:strCache>
                <c:ptCount val="4"/>
                <c:pt idx="0">
                  <c:v>Low</c:v>
                </c:pt>
                <c:pt idx="1">
                  <c:v>High</c:v>
                </c:pt>
                <c:pt idx="2">
                  <c:v>Average</c:v>
                </c:pt>
                <c:pt idx="3">
                  <c:v>Variability</c:v>
                </c:pt>
              </c:strCache>
            </c:strRef>
          </c:cat>
          <c:val>
            <c:numRef>
              <c:f>'Credit Hr Range'!$B$2:$E$2</c:f>
              <c:numCache>
                <c:formatCode>General</c:formatCode>
                <c:ptCount val="4"/>
                <c:pt idx="0">
                  <c:v>34.0</c:v>
                </c:pt>
                <c:pt idx="1">
                  <c:v>100.0</c:v>
                </c:pt>
                <c:pt idx="2" formatCode="0">
                  <c:v>67.0</c:v>
                </c:pt>
                <c:pt idx="3">
                  <c:v>66.0</c:v>
                </c:pt>
              </c:numCache>
            </c:numRef>
          </c:val>
        </c:ser>
        <c:ser>
          <c:idx val="1"/>
          <c:order val="1"/>
          <c:tx>
            <c:strRef>
              <c:f>'Credit Hr Range'!$A$3</c:f>
              <c:strCache>
                <c:ptCount val="1"/>
                <c:pt idx="0">
                  <c:v>2011</c:v>
                </c:pt>
              </c:strCache>
            </c:strRef>
          </c:tx>
          <c:invertIfNegative val="0"/>
          <c:cat>
            <c:strRef>
              <c:f>'Credit Hr Range'!$B$1:$E$1</c:f>
              <c:strCache>
                <c:ptCount val="4"/>
                <c:pt idx="0">
                  <c:v>Low</c:v>
                </c:pt>
                <c:pt idx="1">
                  <c:v>High</c:v>
                </c:pt>
                <c:pt idx="2">
                  <c:v>Average</c:v>
                </c:pt>
                <c:pt idx="3">
                  <c:v>Variability</c:v>
                </c:pt>
              </c:strCache>
            </c:strRef>
          </c:cat>
          <c:val>
            <c:numRef>
              <c:f>'Credit Hr Range'!$B$3:$E$3</c:f>
              <c:numCache>
                <c:formatCode>General</c:formatCode>
                <c:ptCount val="4"/>
                <c:pt idx="0">
                  <c:v>50.0</c:v>
                </c:pt>
                <c:pt idx="1">
                  <c:v>120.0</c:v>
                </c:pt>
                <c:pt idx="2" formatCode="0">
                  <c:v>85.0</c:v>
                </c:pt>
                <c:pt idx="3">
                  <c:v>70.0</c:v>
                </c:pt>
              </c:numCache>
            </c:numRef>
          </c:val>
        </c:ser>
        <c:ser>
          <c:idx val="2"/>
          <c:order val="2"/>
          <c:tx>
            <c:strRef>
              <c:f>'Credit Hr Range'!$A$4</c:f>
              <c:strCache>
                <c:ptCount val="1"/>
                <c:pt idx="0">
                  <c:v>2012</c:v>
                </c:pt>
              </c:strCache>
            </c:strRef>
          </c:tx>
          <c:invertIfNegative val="0"/>
          <c:cat>
            <c:strRef>
              <c:f>'Credit Hr Range'!$B$1:$E$1</c:f>
              <c:strCache>
                <c:ptCount val="4"/>
                <c:pt idx="0">
                  <c:v>Low</c:v>
                </c:pt>
                <c:pt idx="1">
                  <c:v>High</c:v>
                </c:pt>
                <c:pt idx="2">
                  <c:v>Average</c:v>
                </c:pt>
                <c:pt idx="3">
                  <c:v>Variability</c:v>
                </c:pt>
              </c:strCache>
            </c:strRef>
          </c:cat>
          <c:val>
            <c:numRef>
              <c:f>'Credit Hr Range'!$B$4:$E$4</c:f>
              <c:numCache>
                <c:formatCode>General</c:formatCode>
                <c:ptCount val="4"/>
                <c:pt idx="0">
                  <c:v>50.0</c:v>
                </c:pt>
                <c:pt idx="1">
                  <c:v>125.0</c:v>
                </c:pt>
                <c:pt idx="2" formatCode="0">
                  <c:v>87.5</c:v>
                </c:pt>
                <c:pt idx="3">
                  <c:v>75.0</c:v>
                </c:pt>
              </c:numCache>
            </c:numRef>
          </c:val>
        </c:ser>
        <c:ser>
          <c:idx val="3"/>
          <c:order val="3"/>
          <c:tx>
            <c:strRef>
              <c:f>'Credit Hr Range'!$A$5</c:f>
              <c:strCache>
                <c:ptCount val="1"/>
                <c:pt idx="0">
                  <c:v>2013</c:v>
                </c:pt>
              </c:strCache>
            </c:strRef>
          </c:tx>
          <c:invertIfNegative val="0"/>
          <c:cat>
            <c:strRef>
              <c:f>'Credit Hr Range'!$B$1:$E$1</c:f>
              <c:strCache>
                <c:ptCount val="4"/>
                <c:pt idx="0">
                  <c:v>Low</c:v>
                </c:pt>
                <c:pt idx="1">
                  <c:v>High</c:v>
                </c:pt>
                <c:pt idx="2">
                  <c:v>Average</c:v>
                </c:pt>
                <c:pt idx="3">
                  <c:v>Variability</c:v>
                </c:pt>
              </c:strCache>
            </c:strRef>
          </c:cat>
          <c:val>
            <c:numRef>
              <c:f>'Credit Hr Range'!$B$5:$E$5</c:f>
              <c:numCache>
                <c:formatCode>General</c:formatCode>
                <c:ptCount val="4"/>
                <c:pt idx="0">
                  <c:v>40.0</c:v>
                </c:pt>
                <c:pt idx="1">
                  <c:v>125.0</c:v>
                </c:pt>
                <c:pt idx="2" formatCode="0">
                  <c:v>82.5</c:v>
                </c:pt>
                <c:pt idx="3">
                  <c:v>85.0</c:v>
                </c:pt>
              </c:numCache>
            </c:numRef>
          </c:val>
        </c:ser>
        <c:dLbls>
          <c:showLegendKey val="0"/>
          <c:showVal val="0"/>
          <c:showCatName val="0"/>
          <c:showSerName val="0"/>
          <c:showPercent val="0"/>
          <c:showBubbleSize val="0"/>
        </c:dLbls>
        <c:gapWidth val="150"/>
        <c:shape val="cylinder"/>
        <c:axId val="2063250280"/>
        <c:axId val="2063253400"/>
        <c:axId val="0"/>
      </c:bar3DChart>
      <c:catAx>
        <c:axId val="2063250280"/>
        <c:scaling>
          <c:orientation val="minMax"/>
        </c:scaling>
        <c:delete val="0"/>
        <c:axPos val="b"/>
        <c:majorTickMark val="none"/>
        <c:minorTickMark val="none"/>
        <c:tickLblPos val="nextTo"/>
        <c:crossAx val="2063253400"/>
        <c:crosses val="autoZero"/>
        <c:auto val="1"/>
        <c:lblAlgn val="ctr"/>
        <c:lblOffset val="100"/>
        <c:noMultiLvlLbl val="0"/>
      </c:catAx>
      <c:valAx>
        <c:axId val="2063253400"/>
        <c:scaling>
          <c:orientation val="minMax"/>
        </c:scaling>
        <c:delete val="0"/>
        <c:axPos val="l"/>
        <c:majorGridlines/>
        <c:title>
          <c:layout/>
          <c:overlay val="0"/>
        </c:title>
        <c:numFmt formatCode="General" sourceLinked="1"/>
        <c:majorTickMark val="none"/>
        <c:minorTickMark val="none"/>
        <c:tickLblPos val="nextTo"/>
        <c:crossAx val="206325028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'Credit HR RangeMSN'!$A$2</c:f>
              <c:strCache>
                <c:ptCount val="1"/>
                <c:pt idx="0">
                  <c:v>2010</c:v>
                </c:pt>
              </c:strCache>
            </c:strRef>
          </c:tx>
          <c:invertIfNegative val="0"/>
          <c:cat>
            <c:strRef>
              <c:f>'Credit HR RangeMSN'!$B$1:$E$1</c:f>
              <c:strCache>
                <c:ptCount val="4"/>
                <c:pt idx="0">
                  <c:v>Low</c:v>
                </c:pt>
                <c:pt idx="1">
                  <c:v>High</c:v>
                </c:pt>
                <c:pt idx="2">
                  <c:v>Average</c:v>
                </c:pt>
                <c:pt idx="3">
                  <c:v>Variability</c:v>
                </c:pt>
              </c:strCache>
            </c:strRef>
          </c:cat>
          <c:val>
            <c:numRef>
              <c:f>'Credit HR RangeMSN'!$B$2:$E$2</c:f>
              <c:numCache>
                <c:formatCode>General</c:formatCode>
                <c:ptCount val="4"/>
                <c:pt idx="0">
                  <c:v>24.0</c:v>
                </c:pt>
                <c:pt idx="1">
                  <c:v>86.0</c:v>
                </c:pt>
                <c:pt idx="2" formatCode="0">
                  <c:v>55.0</c:v>
                </c:pt>
                <c:pt idx="3">
                  <c:v>62.0</c:v>
                </c:pt>
              </c:numCache>
            </c:numRef>
          </c:val>
        </c:ser>
        <c:ser>
          <c:idx val="1"/>
          <c:order val="1"/>
          <c:tx>
            <c:strRef>
              <c:f>'Credit HR RangeMSN'!$A$3</c:f>
              <c:strCache>
                <c:ptCount val="1"/>
                <c:pt idx="0">
                  <c:v>2011</c:v>
                </c:pt>
              </c:strCache>
            </c:strRef>
          </c:tx>
          <c:invertIfNegative val="0"/>
          <c:cat>
            <c:strRef>
              <c:f>'Credit HR RangeMSN'!$B$1:$E$1</c:f>
              <c:strCache>
                <c:ptCount val="4"/>
                <c:pt idx="0">
                  <c:v>Low</c:v>
                </c:pt>
                <c:pt idx="1">
                  <c:v>High</c:v>
                </c:pt>
                <c:pt idx="2">
                  <c:v>Average</c:v>
                </c:pt>
                <c:pt idx="3">
                  <c:v>Variability</c:v>
                </c:pt>
              </c:strCache>
            </c:strRef>
          </c:cat>
          <c:val>
            <c:numRef>
              <c:f>'Credit HR RangeMSN'!$B$3:$E$3</c:f>
              <c:numCache>
                <c:formatCode>General</c:formatCode>
                <c:ptCount val="4"/>
                <c:pt idx="0">
                  <c:v>24.0</c:v>
                </c:pt>
                <c:pt idx="1">
                  <c:v>90.0</c:v>
                </c:pt>
                <c:pt idx="2" formatCode="0">
                  <c:v>57.0</c:v>
                </c:pt>
                <c:pt idx="3">
                  <c:v>66.0</c:v>
                </c:pt>
              </c:numCache>
            </c:numRef>
          </c:val>
        </c:ser>
        <c:ser>
          <c:idx val="2"/>
          <c:order val="2"/>
          <c:tx>
            <c:strRef>
              <c:f>'Credit HR RangeMSN'!$A$4</c:f>
              <c:strCache>
                <c:ptCount val="1"/>
                <c:pt idx="0">
                  <c:v>2012</c:v>
                </c:pt>
              </c:strCache>
            </c:strRef>
          </c:tx>
          <c:invertIfNegative val="0"/>
          <c:cat>
            <c:strRef>
              <c:f>'Credit HR RangeMSN'!$B$1:$E$1</c:f>
              <c:strCache>
                <c:ptCount val="4"/>
                <c:pt idx="0">
                  <c:v>Low</c:v>
                </c:pt>
                <c:pt idx="1">
                  <c:v>High</c:v>
                </c:pt>
                <c:pt idx="2">
                  <c:v>Average</c:v>
                </c:pt>
                <c:pt idx="3">
                  <c:v>Variability</c:v>
                </c:pt>
              </c:strCache>
            </c:strRef>
          </c:cat>
          <c:val>
            <c:numRef>
              <c:f>'Credit HR RangeMSN'!$B$4:$E$4</c:f>
              <c:numCache>
                <c:formatCode>General</c:formatCode>
                <c:ptCount val="4"/>
                <c:pt idx="0">
                  <c:v>22.0</c:v>
                </c:pt>
                <c:pt idx="1">
                  <c:v>90.0</c:v>
                </c:pt>
                <c:pt idx="2" formatCode="0">
                  <c:v>56.0</c:v>
                </c:pt>
                <c:pt idx="3">
                  <c:v>75.0</c:v>
                </c:pt>
              </c:numCache>
            </c:numRef>
          </c:val>
        </c:ser>
        <c:ser>
          <c:idx val="3"/>
          <c:order val="3"/>
          <c:tx>
            <c:strRef>
              <c:f>'Credit HR RangeMSN'!$A$5</c:f>
              <c:strCache>
                <c:ptCount val="1"/>
                <c:pt idx="0">
                  <c:v>2013</c:v>
                </c:pt>
              </c:strCache>
            </c:strRef>
          </c:tx>
          <c:invertIfNegative val="0"/>
          <c:cat>
            <c:strRef>
              <c:f>'Credit HR RangeMSN'!$B$1:$E$1</c:f>
              <c:strCache>
                <c:ptCount val="4"/>
                <c:pt idx="0">
                  <c:v>Low</c:v>
                </c:pt>
                <c:pt idx="1">
                  <c:v>High</c:v>
                </c:pt>
                <c:pt idx="2">
                  <c:v>Average</c:v>
                </c:pt>
                <c:pt idx="3">
                  <c:v>Variability</c:v>
                </c:pt>
              </c:strCache>
            </c:strRef>
          </c:cat>
          <c:val>
            <c:numRef>
              <c:f>'Credit HR RangeMSN'!$B$5:$E$5</c:f>
              <c:numCache>
                <c:formatCode>General</c:formatCode>
                <c:ptCount val="4"/>
                <c:pt idx="0">
                  <c:v>22.0</c:v>
                </c:pt>
                <c:pt idx="1">
                  <c:v>90.0</c:v>
                </c:pt>
                <c:pt idx="2" formatCode="0">
                  <c:v>56.0</c:v>
                </c:pt>
                <c:pt idx="3">
                  <c:v>68.0</c:v>
                </c:pt>
              </c:numCache>
            </c:numRef>
          </c:val>
        </c:ser>
        <c:dLbls>
          <c:showLegendKey val="0"/>
          <c:showVal val="0"/>
          <c:showCatName val="0"/>
          <c:showSerName val="0"/>
          <c:showPercent val="0"/>
          <c:showBubbleSize val="0"/>
        </c:dLbls>
        <c:gapWidth val="150"/>
        <c:shape val="box"/>
        <c:axId val="2118819208"/>
        <c:axId val="2118822328"/>
        <c:axId val="0"/>
      </c:bar3DChart>
      <c:catAx>
        <c:axId val="2118819208"/>
        <c:scaling>
          <c:orientation val="minMax"/>
        </c:scaling>
        <c:delete val="0"/>
        <c:axPos val="b"/>
        <c:majorTickMark val="none"/>
        <c:minorTickMark val="none"/>
        <c:tickLblPos val="nextTo"/>
        <c:crossAx val="2118822328"/>
        <c:crosses val="autoZero"/>
        <c:auto val="1"/>
        <c:lblAlgn val="ctr"/>
        <c:lblOffset val="100"/>
        <c:noMultiLvlLbl val="0"/>
      </c:catAx>
      <c:valAx>
        <c:axId val="2118822328"/>
        <c:scaling>
          <c:orientation val="minMax"/>
        </c:scaling>
        <c:delete val="0"/>
        <c:axPos val="l"/>
        <c:majorGridlines/>
        <c:title>
          <c:layout/>
          <c:overlay val="0"/>
        </c:title>
        <c:numFmt formatCode="General" sourceLinked="1"/>
        <c:majorTickMark val="none"/>
        <c:minorTickMark val="none"/>
        <c:tickLblPos val="nextTo"/>
        <c:crossAx val="2118819208"/>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'clinical hr var'!$A$2</c:f>
              <c:strCache>
                <c:ptCount val="1"/>
                <c:pt idx="0">
                  <c:v>2010</c:v>
                </c:pt>
              </c:strCache>
            </c:strRef>
          </c:tx>
          <c:invertIfNegative val="0"/>
          <c:cat>
            <c:strRef>
              <c:f>'clinical hr var'!$B$1:$E$1</c:f>
              <c:strCache>
                <c:ptCount val="4"/>
                <c:pt idx="0">
                  <c:v>Low </c:v>
                </c:pt>
                <c:pt idx="1">
                  <c:v>High</c:v>
                </c:pt>
                <c:pt idx="2">
                  <c:v>Average</c:v>
                </c:pt>
                <c:pt idx="3">
                  <c:v>Variability</c:v>
                </c:pt>
              </c:strCache>
            </c:strRef>
          </c:cat>
          <c:val>
            <c:numRef>
              <c:f>'clinical hr var'!$B$2:$E$2</c:f>
              <c:numCache>
                <c:formatCode>0</c:formatCode>
                <c:ptCount val="4"/>
                <c:pt idx="0">
                  <c:v>380.0</c:v>
                </c:pt>
                <c:pt idx="1">
                  <c:v>1260.0</c:v>
                </c:pt>
                <c:pt idx="2">
                  <c:v>820.0</c:v>
                </c:pt>
                <c:pt idx="3">
                  <c:v>880.0</c:v>
                </c:pt>
              </c:numCache>
            </c:numRef>
          </c:val>
        </c:ser>
        <c:ser>
          <c:idx val="1"/>
          <c:order val="1"/>
          <c:tx>
            <c:strRef>
              <c:f>'clinical hr var'!$A$3</c:f>
              <c:strCache>
                <c:ptCount val="1"/>
                <c:pt idx="0">
                  <c:v>2011</c:v>
                </c:pt>
              </c:strCache>
            </c:strRef>
          </c:tx>
          <c:invertIfNegative val="0"/>
          <c:cat>
            <c:strRef>
              <c:f>'clinical hr var'!$B$1:$E$1</c:f>
              <c:strCache>
                <c:ptCount val="4"/>
                <c:pt idx="0">
                  <c:v>Low </c:v>
                </c:pt>
                <c:pt idx="1">
                  <c:v>High</c:v>
                </c:pt>
                <c:pt idx="2">
                  <c:v>Average</c:v>
                </c:pt>
                <c:pt idx="3">
                  <c:v>Variability</c:v>
                </c:pt>
              </c:strCache>
            </c:strRef>
          </c:cat>
          <c:val>
            <c:numRef>
              <c:f>'clinical hr var'!$B$3:$E$3</c:f>
              <c:numCache>
                <c:formatCode>0</c:formatCode>
                <c:ptCount val="4"/>
                <c:pt idx="0">
                  <c:v>1000.0</c:v>
                </c:pt>
                <c:pt idx="1">
                  <c:v>1860.0</c:v>
                </c:pt>
                <c:pt idx="2">
                  <c:v>1430.0</c:v>
                </c:pt>
                <c:pt idx="3">
                  <c:v>860.0</c:v>
                </c:pt>
              </c:numCache>
            </c:numRef>
          </c:val>
        </c:ser>
        <c:ser>
          <c:idx val="2"/>
          <c:order val="2"/>
          <c:tx>
            <c:strRef>
              <c:f>'clinical hr var'!$A$4</c:f>
              <c:strCache>
                <c:ptCount val="1"/>
                <c:pt idx="0">
                  <c:v>2012</c:v>
                </c:pt>
              </c:strCache>
            </c:strRef>
          </c:tx>
          <c:invertIfNegative val="0"/>
          <c:cat>
            <c:strRef>
              <c:f>'clinical hr var'!$B$1:$E$1</c:f>
              <c:strCache>
                <c:ptCount val="4"/>
                <c:pt idx="0">
                  <c:v>Low </c:v>
                </c:pt>
                <c:pt idx="1">
                  <c:v>High</c:v>
                </c:pt>
                <c:pt idx="2">
                  <c:v>Average</c:v>
                </c:pt>
                <c:pt idx="3">
                  <c:v>Variability</c:v>
                </c:pt>
              </c:strCache>
            </c:strRef>
          </c:cat>
          <c:val>
            <c:numRef>
              <c:f>'clinical hr var'!$B$4:$E$4</c:f>
              <c:numCache>
                <c:formatCode>0</c:formatCode>
                <c:ptCount val="4"/>
                <c:pt idx="0">
                  <c:v>475.0</c:v>
                </c:pt>
                <c:pt idx="1">
                  <c:v>1860.0</c:v>
                </c:pt>
                <c:pt idx="2">
                  <c:v>1167.5</c:v>
                </c:pt>
                <c:pt idx="3">
                  <c:v>1385.0</c:v>
                </c:pt>
              </c:numCache>
            </c:numRef>
          </c:val>
        </c:ser>
        <c:ser>
          <c:idx val="3"/>
          <c:order val="3"/>
          <c:tx>
            <c:strRef>
              <c:f>'clinical hr var'!$A$5</c:f>
              <c:strCache>
                <c:ptCount val="1"/>
                <c:pt idx="0">
                  <c:v>2013</c:v>
                </c:pt>
              </c:strCache>
            </c:strRef>
          </c:tx>
          <c:invertIfNegative val="0"/>
          <c:cat>
            <c:strRef>
              <c:f>'clinical hr var'!$B$1:$E$1</c:f>
              <c:strCache>
                <c:ptCount val="4"/>
                <c:pt idx="0">
                  <c:v>Low </c:v>
                </c:pt>
                <c:pt idx="1">
                  <c:v>High</c:v>
                </c:pt>
                <c:pt idx="2">
                  <c:v>Average</c:v>
                </c:pt>
                <c:pt idx="3">
                  <c:v>Variability</c:v>
                </c:pt>
              </c:strCache>
            </c:strRef>
          </c:cat>
          <c:val>
            <c:numRef>
              <c:f>'clinical hr var'!$B$5:$E$5</c:f>
              <c:numCache>
                <c:formatCode>0</c:formatCode>
                <c:ptCount val="4"/>
                <c:pt idx="0">
                  <c:v>475.0</c:v>
                </c:pt>
                <c:pt idx="1">
                  <c:v>1860.0</c:v>
                </c:pt>
                <c:pt idx="2">
                  <c:v>1167.5</c:v>
                </c:pt>
                <c:pt idx="3">
                  <c:v>1385.0</c:v>
                </c:pt>
              </c:numCache>
            </c:numRef>
          </c:val>
        </c:ser>
        <c:dLbls>
          <c:showLegendKey val="0"/>
          <c:showVal val="0"/>
          <c:showCatName val="0"/>
          <c:showSerName val="0"/>
          <c:showPercent val="0"/>
          <c:showBubbleSize val="0"/>
        </c:dLbls>
        <c:gapWidth val="150"/>
        <c:shape val="box"/>
        <c:axId val="2118882552"/>
        <c:axId val="2118885672"/>
        <c:axId val="0"/>
      </c:bar3DChart>
      <c:catAx>
        <c:axId val="2118882552"/>
        <c:scaling>
          <c:orientation val="minMax"/>
        </c:scaling>
        <c:delete val="0"/>
        <c:axPos val="b"/>
        <c:majorTickMark val="none"/>
        <c:minorTickMark val="none"/>
        <c:tickLblPos val="nextTo"/>
        <c:crossAx val="2118885672"/>
        <c:crosses val="autoZero"/>
        <c:auto val="1"/>
        <c:lblAlgn val="ctr"/>
        <c:lblOffset val="100"/>
        <c:noMultiLvlLbl val="0"/>
      </c:catAx>
      <c:valAx>
        <c:axId val="2118885672"/>
        <c:scaling>
          <c:orientation val="minMax"/>
        </c:scaling>
        <c:delete val="0"/>
        <c:axPos val="l"/>
        <c:majorGridlines/>
        <c:title>
          <c:layout/>
          <c:overlay val="0"/>
        </c:title>
        <c:numFmt formatCode="0" sourceLinked="1"/>
        <c:majorTickMark val="none"/>
        <c:minorTickMark val="none"/>
        <c:tickLblPos val="nextTo"/>
        <c:crossAx val="211888255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'clinical hr var'!$A$27</c:f>
              <c:strCache>
                <c:ptCount val="1"/>
                <c:pt idx="0">
                  <c:v>2010</c:v>
                </c:pt>
              </c:strCache>
            </c:strRef>
          </c:tx>
          <c:invertIfNegative val="0"/>
          <c:cat>
            <c:strRef>
              <c:f>'clinical hr var'!$B$26:$E$26</c:f>
              <c:strCache>
                <c:ptCount val="4"/>
                <c:pt idx="0">
                  <c:v>Low </c:v>
                </c:pt>
                <c:pt idx="1">
                  <c:v>High</c:v>
                </c:pt>
                <c:pt idx="2">
                  <c:v>Average</c:v>
                </c:pt>
                <c:pt idx="3">
                  <c:v>Variability</c:v>
                </c:pt>
              </c:strCache>
            </c:strRef>
          </c:cat>
          <c:val>
            <c:numRef>
              <c:f>'clinical hr var'!$B$27:$E$27</c:f>
              <c:numCache>
                <c:formatCode>0</c:formatCode>
                <c:ptCount val="4"/>
                <c:pt idx="0">
                  <c:v>300.0</c:v>
                </c:pt>
                <c:pt idx="1">
                  <c:v>1125.0</c:v>
                </c:pt>
                <c:pt idx="2">
                  <c:v>712.5</c:v>
                </c:pt>
                <c:pt idx="3">
                  <c:v>825.0</c:v>
                </c:pt>
              </c:numCache>
            </c:numRef>
          </c:val>
        </c:ser>
        <c:ser>
          <c:idx val="1"/>
          <c:order val="1"/>
          <c:tx>
            <c:strRef>
              <c:f>'clinical hr var'!$A$28</c:f>
              <c:strCache>
                <c:ptCount val="1"/>
                <c:pt idx="0">
                  <c:v>2011</c:v>
                </c:pt>
              </c:strCache>
            </c:strRef>
          </c:tx>
          <c:invertIfNegative val="0"/>
          <c:cat>
            <c:strRef>
              <c:f>'clinical hr var'!$B$26:$E$26</c:f>
              <c:strCache>
                <c:ptCount val="4"/>
                <c:pt idx="0">
                  <c:v>Low </c:v>
                </c:pt>
                <c:pt idx="1">
                  <c:v>High</c:v>
                </c:pt>
                <c:pt idx="2">
                  <c:v>Average</c:v>
                </c:pt>
                <c:pt idx="3">
                  <c:v>Variability</c:v>
                </c:pt>
              </c:strCache>
            </c:strRef>
          </c:cat>
          <c:val>
            <c:numRef>
              <c:f>'clinical hr var'!$B$28:$E$28</c:f>
              <c:numCache>
                <c:formatCode>0</c:formatCode>
                <c:ptCount val="4"/>
                <c:pt idx="0">
                  <c:v>40.0</c:v>
                </c:pt>
                <c:pt idx="1">
                  <c:v>1220.0</c:v>
                </c:pt>
                <c:pt idx="2">
                  <c:v>630.0</c:v>
                </c:pt>
                <c:pt idx="3">
                  <c:v>1180.0</c:v>
                </c:pt>
              </c:numCache>
            </c:numRef>
          </c:val>
        </c:ser>
        <c:ser>
          <c:idx val="2"/>
          <c:order val="2"/>
          <c:tx>
            <c:strRef>
              <c:f>'clinical hr var'!$A$29</c:f>
              <c:strCache>
                <c:ptCount val="1"/>
                <c:pt idx="0">
                  <c:v>2012</c:v>
                </c:pt>
              </c:strCache>
            </c:strRef>
          </c:tx>
          <c:invertIfNegative val="0"/>
          <c:cat>
            <c:strRef>
              <c:f>'clinical hr var'!$B$26:$E$26</c:f>
              <c:strCache>
                <c:ptCount val="4"/>
                <c:pt idx="0">
                  <c:v>Low </c:v>
                </c:pt>
                <c:pt idx="1">
                  <c:v>High</c:v>
                </c:pt>
                <c:pt idx="2">
                  <c:v>Average</c:v>
                </c:pt>
                <c:pt idx="3">
                  <c:v>Variability</c:v>
                </c:pt>
              </c:strCache>
            </c:strRef>
          </c:cat>
          <c:val>
            <c:numRef>
              <c:f>'clinical hr var'!$B$29:$E$29</c:f>
              <c:numCache>
                <c:formatCode>0</c:formatCode>
                <c:ptCount val="4"/>
                <c:pt idx="0">
                  <c:v>40.0</c:v>
                </c:pt>
                <c:pt idx="1">
                  <c:v>1220.0</c:v>
                </c:pt>
                <c:pt idx="2">
                  <c:v>630.0</c:v>
                </c:pt>
                <c:pt idx="3">
                  <c:v>1180.0</c:v>
                </c:pt>
              </c:numCache>
            </c:numRef>
          </c:val>
        </c:ser>
        <c:ser>
          <c:idx val="3"/>
          <c:order val="3"/>
          <c:tx>
            <c:strRef>
              <c:f>'clinical hr var'!$A$30</c:f>
              <c:strCache>
                <c:ptCount val="1"/>
                <c:pt idx="0">
                  <c:v>2013</c:v>
                </c:pt>
              </c:strCache>
            </c:strRef>
          </c:tx>
          <c:invertIfNegative val="0"/>
          <c:cat>
            <c:strRef>
              <c:f>'clinical hr var'!$B$26:$E$26</c:f>
              <c:strCache>
                <c:ptCount val="4"/>
                <c:pt idx="0">
                  <c:v>Low </c:v>
                </c:pt>
                <c:pt idx="1">
                  <c:v>High</c:v>
                </c:pt>
                <c:pt idx="2">
                  <c:v>Average</c:v>
                </c:pt>
                <c:pt idx="3">
                  <c:v>Variability</c:v>
                </c:pt>
              </c:strCache>
            </c:strRef>
          </c:cat>
          <c:val>
            <c:numRef>
              <c:f>'clinical hr var'!$B$30:$E$30</c:f>
              <c:numCache>
                <c:formatCode>0</c:formatCode>
                <c:ptCount val="4"/>
                <c:pt idx="0">
                  <c:v>120.0</c:v>
                </c:pt>
                <c:pt idx="1">
                  <c:v>1220.0</c:v>
                </c:pt>
                <c:pt idx="2">
                  <c:v>670.0</c:v>
                </c:pt>
                <c:pt idx="3">
                  <c:v>1100.0</c:v>
                </c:pt>
              </c:numCache>
            </c:numRef>
          </c:val>
        </c:ser>
        <c:dLbls>
          <c:showLegendKey val="0"/>
          <c:showVal val="0"/>
          <c:showCatName val="0"/>
          <c:showSerName val="0"/>
          <c:showPercent val="0"/>
          <c:showBubbleSize val="0"/>
        </c:dLbls>
        <c:gapWidth val="150"/>
        <c:shape val="box"/>
        <c:axId val="2118948584"/>
        <c:axId val="2118951704"/>
        <c:axId val="0"/>
      </c:bar3DChart>
      <c:catAx>
        <c:axId val="2118948584"/>
        <c:scaling>
          <c:orientation val="minMax"/>
        </c:scaling>
        <c:delete val="0"/>
        <c:axPos val="b"/>
        <c:majorTickMark val="none"/>
        <c:minorTickMark val="none"/>
        <c:tickLblPos val="nextTo"/>
        <c:crossAx val="2118951704"/>
        <c:crosses val="autoZero"/>
        <c:auto val="1"/>
        <c:lblAlgn val="ctr"/>
        <c:lblOffset val="100"/>
        <c:noMultiLvlLbl val="0"/>
      </c:catAx>
      <c:valAx>
        <c:axId val="2118951704"/>
        <c:scaling>
          <c:orientation val="minMax"/>
        </c:scaling>
        <c:delete val="0"/>
        <c:axPos val="l"/>
        <c:majorGridlines/>
        <c:title>
          <c:layout/>
          <c:overlay val="0"/>
        </c:title>
        <c:numFmt formatCode="0" sourceLinked="1"/>
        <c:majorTickMark val="none"/>
        <c:minorTickMark val="none"/>
        <c:tickLblPos val="nextTo"/>
        <c:crossAx val="211894858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37878185787524"/>
          <c:y val="0.0277777777777778"/>
          <c:w val="0.73178919223882"/>
          <c:h val="0.742149821669725"/>
        </c:manualLayout>
      </c:layout>
      <c:bar3DChart>
        <c:barDir val="col"/>
        <c:grouping val="clustered"/>
        <c:varyColors val="0"/>
        <c:ser>
          <c:idx val="0"/>
          <c:order val="0"/>
          <c:tx>
            <c:strRef>
              <c:f>'Clinical Tracks'!$A$4</c:f>
              <c:strCache>
                <c:ptCount val="1"/>
                <c:pt idx="0">
                  <c:v>2010 (n=131)</c:v>
                </c:pt>
              </c:strCache>
            </c:strRef>
          </c:tx>
          <c:invertIfNegative val="0"/>
          <c:cat>
            <c:strRef>
              <c:f>'Clinical Tracks'!$B$3:$E$3</c:f>
              <c:strCache>
                <c:ptCount val="4"/>
                <c:pt idx="0">
                  <c:v>NP (n=189)</c:v>
                </c:pt>
                <c:pt idx="1">
                  <c:v>CNS (n=119)</c:v>
                </c:pt>
                <c:pt idx="2">
                  <c:v>CNM (n=92)</c:v>
                </c:pt>
                <c:pt idx="3">
                  <c:v>CRNA (n=86)</c:v>
                </c:pt>
              </c:strCache>
            </c:strRef>
          </c:cat>
          <c:val>
            <c:numRef>
              <c:f>'Clinical Tracks'!$B$4:$E$4</c:f>
              <c:numCache>
                <c:formatCode>General</c:formatCode>
                <c:ptCount val="4"/>
                <c:pt idx="0">
                  <c:v>73.0</c:v>
                </c:pt>
                <c:pt idx="1">
                  <c:v>51.0</c:v>
                </c:pt>
                <c:pt idx="2">
                  <c:v>41.0</c:v>
                </c:pt>
                <c:pt idx="3">
                  <c:v>37.0</c:v>
                </c:pt>
              </c:numCache>
            </c:numRef>
          </c:val>
        </c:ser>
        <c:ser>
          <c:idx val="1"/>
          <c:order val="1"/>
          <c:tx>
            <c:strRef>
              <c:f>'Clinical Tracks'!$A$5</c:f>
              <c:strCache>
                <c:ptCount val="1"/>
                <c:pt idx="0">
                  <c:v>2011 (n=153)</c:v>
                </c:pt>
              </c:strCache>
            </c:strRef>
          </c:tx>
          <c:invertIfNegative val="0"/>
          <c:cat>
            <c:strRef>
              <c:f>'Clinical Tracks'!$B$3:$E$3</c:f>
              <c:strCache>
                <c:ptCount val="4"/>
                <c:pt idx="0">
                  <c:v>NP (n=189)</c:v>
                </c:pt>
                <c:pt idx="1">
                  <c:v>CNS (n=119)</c:v>
                </c:pt>
                <c:pt idx="2">
                  <c:v>CNM (n=92)</c:v>
                </c:pt>
                <c:pt idx="3">
                  <c:v>CRNA (n=86)</c:v>
                </c:pt>
              </c:strCache>
            </c:strRef>
          </c:cat>
          <c:val>
            <c:numRef>
              <c:f>'Clinical Tracks'!$B$5:$E$5</c:f>
              <c:numCache>
                <c:formatCode>General</c:formatCode>
                <c:ptCount val="4"/>
                <c:pt idx="0">
                  <c:v>91.0</c:v>
                </c:pt>
                <c:pt idx="1">
                  <c:v>61.0</c:v>
                </c:pt>
                <c:pt idx="2">
                  <c:v>45.0</c:v>
                </c:pt>
                <c:pt idx="3">
                  <c:v>40.0</c:v>
                </c:pt>
              </c:numCache>
            </c:numRef>
          </c:val>
        </c:ser>
        <c:ser>
          <c:idx val="2"/>
          <c:order val="2"/>
          <c:tx>
            <c:strRef>
              <c:f>'Clinical Tracks'!$A$6</c:f>
              <c:strCache>
                <c:ptCount val="1"/>
                <c:pt idx="0">
                  <c:v>2012 (n=184)</c:v>
                </c:pt>
              </c:strCache>
            </c:strRef>
          </c:tx>
          <c:invertIfNegative val="0"/>
          <c:cat>
            <c:strRef>
              <c:f>'Clinical Tracks'!$B$3:$E$3</c:f>
              <c:strCache>
                <c:ptCount val="4"/>
                <c:pt idx="0">
                  <c:v>NP (n=189)</c:v>
                </c:pt>
                <c:pt idx="1">
                  <c:v>CNS (n=119)</c:v>
                </c:pt>
                <c:pt idx="2">
                  <c:v>CNM (n=92)</c:v>
                </c:pt>
                <c:pt idx="3">
                  <c:v>CRNA (n=86)</c:v>
                </c:pt>
              </c:strCache>
            </c:strRef>
          </c:cat>
          <c:val>
            <c:numRef>
              <c:f>'Clinical Tracks'!$B$6:$E$6</c:f>
              <c:numCache>
                <c:formatCode>General</c:formatCode>
                <c:ptCount val="4"/>
                <c:pt idx="0">
                  <c:v>98.0</c:v>
                </c:pt>
                <c:pt idx="1">
                  <c:v>61.0</c:v>
                </c:pt>
                <c:pt idx="2">
                  <c:v>46.0</c:v>
                </c:pt>
                <c:pt idx="3">
                  <c:v>43.0</c:v>
                </c:pt>
              </c:numCache>
            </c:numRef>
          </c:val>
        </c:ser>
        <c:ser>
          <c:idx val="3"/>
          <c:order val="3"/>
          <c:tx>
            <c:strRef>
              <c:f>'Clinical Tracks'!$A$7</c:f>
              <c:strCache>
                <c:ptCount val="1"/>
                <c:pt idx="0">
                  <c:v>2013 (n=200)</c:v>
                </c:pt>
              </c:strCache>
            </c:strRef>
          </c:tx>
          <c:invertIfNegative val="0"/>
          <c:cat>
            <c:strRef>
              <c:f>'Clinical Tracks'!$B$3:$E$3</c:f>
              <c:strCache>
                <c:ptCount val="4"/>
                <c:pt idx="0">
                  <c:v>NP (n=189)</c:v>
                </c:pt>
                <c:pt idx="1">
                  <c:v>CNS (n=119)</c:v>
                </c:pt>
                <c:pt idx="2">
                  <c:v>CNM (n=92)</c:v>
                </c:pt>
                <c:pt idx="3">
                  <c:v>CRNA (n=86)</c:v>
                </c:pt>
              </c:strCache>
            </c:strRef>
          </c:cat>
          <c:val>
            <c:numRef>
              <c:f>'Clinical Tracks'!$B$7:$E$7</c:f>
              <c:numCache>
                <c:formatCode>General</c:formatCode>
                <c:ptCount val="4"/>
                <c:pt idx="0">
                  <c:v>95.0</c:v>
                </c:pt>
                <c:pt idx="1">
                  <c:v>60.0</c:v>
                </c:pt>
                <c:pt idx="2">
                  <c:v>46.0</c:v>
                </c:pt>
                <c:pt idx="3">
                  <c:v>43.0</c:v>
                </c:pt>
              </c:numCache>
            </c:numRef>
          </c:val>
        </c:ser>
        <c:dLbls>
          <c:showLegendKey val="0"/>
          <c:showVal val="0"/>
          <c:showCatName val="0"/>
          <c:showSerName val="0"/>
          <c:showPercent val="0"/>
          <c:showBubbleSize val="0"/>
        </c:dLbls>
        <c:gapWidth val="150"/>
        <c:shape val="cylinder"/>
        <c:axId val="2118040888"/>
        <c:axId val="2118044008"/>
        <c:axId val="0"/>
      </c:bar3DChart>
      <c:catAx>
        <c:axId val="2118040888"/>
        <c:scaling>
          <c:orientation val="minMax"/>
        </c:scaling>
        <c:delete val="0"/>
        <c:axPos val="b"/>
        <c:majorTickMark val="out"/>
        <c:minorTickMark val="none"/>
        <c:tickLblPos val="nextTo"/>
        <c:crossAx val="2118044008"/>
        <c:crosses val="autoZero"/>
        <c:auto val="1"/>
        <c:lblAlgn val="ctr"/>
        <c:lblOffset val="100"/>
        <c:noMultiLvlLbl val="0"/>
      </c:catAx>
      <c:valAx>
        <c:axId val="2118044008"/>
        <c:scaling>
          <c:orientation val="minMax"/>
        </c:scaling>
        <c:delete val="0"/>
        <c:axPos val="l"/>
        <c:majorGridlines/>
        <c:numFmt formatCode="General" sourceLinked="1"/>
        <c:majorTickMark val="out"/>
        <c:minorTickMark val="none"/>
        <c:tickLblPos val="nextTo"/>
        <c:crossAx val="2118040888"/>
        <c:crosses val="autoZero"/>
        <c:crossBetween val="between"/>
      </c:valAx>
      <c:dTable>
        <c:showHorzBorder val="1"/>
        <c:showVertBorder val="1"/>
        <c:showOutline val="1"/>
        <c:showKeys val="0"/>
      </c:dTable>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22784896206156"/>
          <c:y val="0.0346205059920106"/>
          <c:w val="0.749908255786208"/>
          <c:h val="0.738553949065288"/>
        </c:manualLayout>
      </c:layout>
      <c:bar3DChart>
        <c:barDir val="col"/>
        <c:grouping val="clustered"/>
        <c:varyColors val="0"/>
        <c:ser>
          <c:idx val="0"/>
          <c:order val="0"/>
          <c:tx>
            <c:strRef>
              <c:f>'Non clinical tracks'!$A$3</c:f>
              <c:strCache>
                <c:ptCount val="1"/>
                <c:pt idx="0">
                  <c:v>2010 (n=131)</c:v>
                </c:pt>
              </c:strCache>
            </c:strRef>
          </c:tx>
          <c:invertIfNegative val="0"/>
          <c:cat>
            <c:strRef>
              <c:f>'Non clinical tracks'!$B$2:$F$2</c:f>
              <c:strCache>
                <c:ptCount val="5"/>
                <c:pt idx="0">
                  <c:v>Exec (n=85)</c:v>
                </c:pt>
                <c:pt idx="1">
                  <c:v>Educ (n=36)</c:v>
                </c:pt>
                <c:pt idx="2">
                  <c:v>Policy (n=23)</c:v>
                </c:pt>
                <c:pt idx="3">
                  <c:v>Inform (n=25)</c:v>
                </c:pt>
                <c:pt idx="4">
                  <c:v>Other (n=41)</c:v>
                </c:pt>
              </c:strCache>
            </c:strRef>
          </c:cat>
          <c:val>
            <c:numRef>
              <c:f>'Non clinical tracks'!$B$3:$F$3</c:f>
              <c:numCache>
                <c:formatCode>General</c:formatCode>
                <c:ptCount val="5"/>
                <c:pt idx="0">
                  <c:v>30.0</c:v>
                </c:pt>
                <c:pt idx="1">
                  <c:v>15.0</c:v>
                </c:pt>
                <c:pt idx="2">
                  <c:v>7.0</c:v>
                </c:pt>
                <c:pt idx="3">
                  <c:v>8.0</c:v>
                </c:pt>
                <c:pt idx="4">
                  <c:v>29.0</c:v>
                </c:pt>
              </c:numCache>
            </c:numRef>
          </c:val>
        </c:ser>
        <c:ser>
          <c:idx val="1"/>
          <c:order val="1"/>
          <c:tx>
            <c:strRef>
              <c:f>'Non clinical tracks'!$A$4</c:f>
              <c:strCache>
                <c:ptCount val="1"/>
                <c:pt idx="0">
                  <c:v>2011 (n=153)</c:v>
                </c:pt>
              </c:strCache>
            </c:strRef>
          </c:tx>
          <c:invertIfNegative val="0"/>
          <c:cat>
            <c:strRef>
              <c:f>'Non clinical tracks'!$B$2:$F$2</c:f>
              <c:strCache>
                <c:ptCount val="5"/>
                <c:pt idx="0">
                  <c:v>Exec (n=85)</c:v>
                </c:pt>
                <c:pt idx="1">
                  <c:v>Educ (n=36)</c:v>
                </c:pt>
                <c:pt idx="2">
                  <c:v>Policy (n=23)</c:v>
                </c:pt>
                <c:pt idx="3">
                  <c:v>Inform (n=25)</c:v>
                </c:pt>
                <c:pt idx="4">
                  <c:v>Other (n=41)</c:v>
                </c:pt>
              </c:strCache>
            </c:strRef>
          </c:cat>
          <c:val>
            <c:numRef>
              <c:f>'Non clinical tracks'!$B$4:$F$4</c:f>
              <c:numCache>
                <c:formatCode>General</c:formatCode>
                <c:ptCount val="5"/>
                <c:pt idx="0">
                  <c:v>45.0</c:v>
                </c:pt>
                <c:pt idx="1">
                  <c:v>23.0</c:v>
                </c:pt>
                <c:pt idx="2">
                  <c:v>12.0</c:v>
                </c:pt>
                <c:pt idx="3">
                  <c:v>11.0</c:v>
                </c:pt>
                <c:pt idx="4">
                  <c:v>12.0</c:v>
                </c:pt>
              </c:numCache>
            </c:numRef>
          </c:val>
        </c:ser>
        <c:ser>
          <c:idx val="2"/>
          <c:order val="2"/>
          <c:tx>
            <c:strRef>
              <c:f>'Non clinical tracks'!$A$5</c:f>
              <c:strCache>
                <c:ptCount val="1"/>
                <c:pt idx="0">
                  <c:v>2012 (n=184)</c:v>
                </c:pt>
              </c:strCache>
            </c:strRef>
          </c:tx>
          <c:invertIfNegative val="0"/>
          <c:cat>
            <c:strRef>
              <c:f>'Non clinical tracks'!$B$2:$F$2</c:f>
              <c:strCache>
                <c:ptCount val="5"/>
                <c:pt idx="0">
                  <c:v>Exec (n=85)</c:v>
                </c:pt>
                <c:pt idx="1">
                  <c:v>Educ (n=36)</c:v>
                </c:pt>
                <c:pt idx="2">
                  <c:v>Policy (n=23)</c:v>
                </c:pt>
                <c:pt idx="3">
                  <c:v>Inform (n=25)</c:v>
                </c:pt>
                <c:pt idx="4">
                  <c:v>Other (n=41)</c:v>
                </c:pt>
              </c:strCache>
            </c:strRef>
          </c:cat>
          <c:val>
            <c:numRef>
              <c:f>'Non clinical tracks'!$B$5:$F$5</c:f>
              <c:numCache>
                <c:formatCode>General</c:formatCode>
                <c:ptCount val="5"/>
                <c:pt idx="0">
                  <c:v>43.0</c:v>
                </c:pt>
                <c:pt idx="1">
                  <c:v>20.0</c:v>
                </c:pt>
                <c:pt idx="2">
                  <c:v>11.0</c:v>
                </c:pt>
                <c:pt idx="3">
                  <c:v>12.0</c:v>
                </c:pt>
                <c:pt idx="4">
                  <c:v>19.0</c:v>
                </c:pt>
              </c:numCache>
            </c:numRef>
          </c:val>
        </c:ser>
        <c:ser>
          <c:idx val="3"/>
          <c:order val="3"/>
          <c:tx>
            <c:strRef>
              <c:f>'Non clinical tracks'!$A$6</c:f>
              <c:strCache>
                <c:ptCount val="1"/>
                <c:pt idx="0">
                  <c:v>2013 (n=200)</c:v>
                </c:pt>
              </c:strCache>
            </c:strRef>
          </c:tx>
          <c:invertIfNegative val="0"/>
          <c:cat>
            <c:strRef>
              <c:f>'Non clinical tracks'!$B$2:$F$2</c:f>
              <c:strCache>
                <c:ptCount val="5"/>
                <c:pt idx="0">
                  <c:v>Exec (n=85)</c:v>
                </c:pt>
                <c:pt idx="1">
                  <c:v>Educ (n=36)</c:v>
                </c:pt>
                <c:pt idx="2">
                  <c:v>Policy (n=23)</c:v>
                </c:pt>
                <c:pt idx="3">
                  <c:v>Inform (n=25)</c:v>
                </c:pt>
                <c:pt idx="4">
                  <c:v>Other (n=41)</c:v>
                </c:pt>
              </c:strCache>
            </c:strRef>
          </c:cat>
          <c:val>
            <c:numRef>
              <c:f>'Non clinical tracks'!$B$6:$F$6</c:f>
              <c:numCache>
                <c:formatCode>General</c:formatCode>
                <c:ptCount val="5"/>
                <c:pt idx="0">
                  <c:v>43.0</c:v>
                </c:pt>
                <c:pt idx="1">
                  <c:v>18.0</c:v>
                </c:pt>
                <c:pt idx="2">
                  <c:v>12.0</c:v>
                </c:pt>
                <c:pt idx="3">
                  <c:v>13.0</c:v>
                </c:pt>
                <c:pt idx="4">
                  <c:v>21.0</c:v>
                </c:pt>
              </c:numCache>
            </c:numRef>
          </c:val>
        </c:ser>
        <c:dLbls>
          <c:showLegendKey val="0"/>
          <c:showVal val="0"/>
          <c:showCatName val="0"/>
          <c:showSerName val="0"/>
          <c:showPercent val="0"/>
          <c:showBubbleSize val="0"/>
        </c:dLbls>
        <c:gapWidth val="150"/>
        <c:shape val="cylinder"/>
        <c:axId val="2118106136"/>
        <c:axId val="2117520360"/>
        <c:axId val="0"/>
      </c:bar3DChart>
      <c:catAx>
        <c:axId val="2118106136"/>
        <c:scaling>
          <c:orientation val="minMax"/>
        </c:scaling>
        <c:delete val="0"/>
        <c:axPos val="b"/>
        <c:majorTickMark val="out"/>
        <c:minorTickMark val="none"/>
        <c:tickLblPos val="nextTo"/>
        <c:crossAx val="2117520360"/>
        <c:crosses val="autoZero"/>
        <c:auto val="1"/>
        <c:lblAlgn val="ctr"/>
        <c:lblOffset val="100"/>
        <c:noMultiLvlLbl val="0"/>
      </c:catAx>
      <c:valAx>
        <c:axId val="2117520360"/>
        <c:scaling>
          <c:orientation val="minMax"/>
        </c:scaling>
        <c:delete val="0"/>
        <c:axPos val="l"/>
        <c:majorGridlines/>
        <c:numFmt formatCode="General" sourceLinked="1"/>
        <c:majorTickMark val="out"/>
        <c:minorTickMark val="none"/>
        <c:tickLblPos val="nextTo"/>
        <c:crossAx val="2118106136"/>
        <c:crosses val="autoZero"/>
        <c:crossBetween val="between"/>
      </c:valAx>
      <c:dTable>
        <c:showHorzBorder val="1"/>
        <c:showVertBorder val="1"/>
        <c:showOutline val="1"/>
        <c:showKeys val="0"/>
      </c:dTable>
    </c:plotArea>
    <c:legend>
      <c:legendPos val="r"/>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32466009316403"/>
          <c:y val="0.0270821911058788"/>
          <c:w val="0.75031921685465"/>
          <c:h val="0.724317831057635"/>
        </c:manualLayout>
      </c:layout>
      <c:bar3DChart>
        <c:barDir val="col"/>
        <c:grouping val="clustered"/>
        <c:varyColors val="0"/>
        <c:ser>
          <c:idx val="0"/>
          <c:order val="0"/>
          <c:tx>
            <c:strRef>
              <c:f>'Core Courses'!$B$10</c:f>
              <c:strCache>
                <c:ptCount val="1"/>
                <c:pt idx="0">
                  <c:v>2010 (n=131)</c:v>
                </c:pt>
              </c:strCache>
            </c:strRef>
          </c:tx>
          <c:invertIfNegative val="0"/>
          <c:cat>
            <c:strRef>
              <c:f>'Core Courses'!$A$11:$A$17</c:f>
              <c:strCache>
                <c:ptCount val="7"/>
                <c:pt idx="0">
                  <c:v>Policy </c:v>
                </c:pt>
                <c:pt idx="1">
                  <c:v>Info </c:v>
                </c:pt>
                <c:pt idx="2">
                  <c:v>Epi</c:v>
                </c:pt>
                <c:pt idx="3">
                  <c:v>Stats </c:v>
                </c:pt>
                <c:pt idx="4">
                  <c:v>Pop</c:v>
                </c:pt>
                <c:pt idx="5">
                  <c:v>HPDP</c:v>
                </c:pt>
                <c:pt idx="6">
                  <c:v>Elective</c:v>
                </c:pt>
              </c:strCache>
            </c:strRef>
          </c:cat>
          <c:val>
            <c:numRef>
              <c:f>'Core Courses'!$B$11:$B$17</c:f>
              <c:numCache>
                <c:formatCode>General</c:formatCode>
                <c:ptCount val="7"/>
                <c:pt idx="0">
                  <c:v>54.0</c:v>
                </c:pt>
                <c:pt idx="1">
                  <c:v>59.0</c:v>
                </c:pt>
                <c:pt idx="2">
                  <c:v>57.0</c:v>
                </c:pt>
                <c:pt idx="3">
                  <c:v>36.0</c:v>
                </c:pt>
                <c:pt idx="4">
                  <c:v>25.0</c:v>
                </c:pt>
                <c:pt idx="5">
                  <c:v>6.0</c:v>
                </c:pt>
                <c:pt idx="6">
                  <c:v>24.0</c:v>
                </c:pt>
              </c:numCache>
            </c:numRef>
          </c:val>
        </c:ser>
        <c:ser>
          <c:idx val="1"/>
          <c:order val="1"/>
          <c:tx>
            <c:strRef>
              <c:f>'Core Courses'!$C$10</c:f>
              <c:strCache>
                <c:ptCount val="1"/>
                <c:pt idx="0">
                  <c:v>2011 (n=153)</c:v>
                </c:pt>
              </c:strCache>
            </c:strRef>
          </c:tx>
          <c:invertIfNegative val="0"/>
          <c:cat>
            <c:strRef>
              <c:f>'Core Courses'!$A$11:$A$17</c:f>
              <c:strCache>
                <c:ptCount val="7"/>
                <c:pt idx="0">
                  <c:v>Policy </c:v>
                </c:pt>
                <c:pt idx="1">
                  <c:v>Info </c:v>
                </c:pt>
                <c:pt idx="2">
                  <c:v>Epi</c:v>
                </c:pt>
                <c:pt idx="3">
                  <c:v>Stats </c:v>
                </c:pt>
                <c:pt idx="4">
                  <c:v>Pop</c:v>
                </c:pt>
                <c:pt idx="5">
                  <c:v>HPDP</c:v>
                </c:pt>
                <c:pt idx="6">
                  <c:v>Elective</c:v>
                </c:pt>
              </c:strCache>
            </c:strRef>
          </c:cat>
          <c:val>
            <c:numRef>
              <c:f>'Core Courses'!$C$11:$C$17</c:f>
              <c:numCache>
                <c:formatCode>General</c:formatCode>
                <c:ptCount val="7"/>
                <c:pt idx="0">
                  <c:v>79.0</c:v>
                </c:pt>
                <c:pt idx="1">
                  <c:v>68.0</c:v>
                </c:pt>
                <c:pt idx="2">
                  <c:v>64.0</c:v>
                </c:pt>
                <c:pt idx="3">
                  <c:v>51.0</c:v>
                </c:pt>
                <c:pt idx="4">
                  <c:v>43.0</c:v>
                </c:pt>
                <c:pt idx="5">
                  <c:v>28.0</c:v>
                </c:pt>
                <c:pt idx="6">
                  <c:v>39.0</c:v>
                </c:pt>
              </c:numCache>
            </c:numRef>
          </c:val>
        </c:ser>
        <c:ser>
          <c:idx val="2"/>
          <c:order val="2"/>
          <c:tx>
            <c:strRef>
              <c:f>'Core Courses'!$D$10</c:f>
              <c:strCache>
                <c:ptCount val="1"/>
                <c:pt idx="0">
                  <c:v>2012 (n=184)</c:v>
                </c:pt>
              </c:strCache>
            </c:strRef>
          </c:tx>
          <c:invertIfNegative val="0"/>
          <c:cat>
            <c:strRef>
              <c:f>'Core Courses'!$A$11:$A$17</c:f>
              <c:strCache>
                <c:ptCount val="7"/>
                <c:pt idx="0">
                  <c:v>Policy </c:v>
                </c:pt>
                <c:pt idx="1">
                  <c:v>Info </c:v>
                </c:pt>
                <c:pt idx="2">
                  <c:v>Epi</c:v>
                </c:pt>
                <c:pt idx="3">
                  <c:v>Stats </c:v>
                </c:pt>
                <c:pt idx="4">
                  <c:v>Pop</c:v>
                </c:pt>
                <c:pt idx="5">
                  <c:v>HPDP</c:v>
                </c:pt>
                <c:pt idx="6">
                  <c:v>Elective</c:v>
                </c:pt>
              </c:strCache>
            </c:strRef>
          </c:cat>
          <c:val>
            <c:numRef>
              <c:f>'Core Courses'!$D$11:$D$17</c:f>
              <c:numCache>
                <c:formatCode>General</c:formatCode>
                <c:ptCount val="7"/>
                <c:pt idx="0">
                  <c:v>85.0</c:v>
                </c:pt>
                <c:pt idx="1">
                  <c:v>71.0</c:v>
                </c:pt>
                <c:pt idx="2">
                  <c:v>69.0</c:v>
                </c:pt>
                <c:pt idx="3">
                  <c:v>87.0</c:v>
                </c:pt>
                <c:pt idx="4">
                  <c:v>49.0</c:v>
                </c:pt>
                <c:pt idx="5">
                  <c:v>33.0</c:v>
                </c:pt>
                <c:pt idx="6">
                  <c:v>42.0</c:v>
                </c:pt>
              </c:numCache>
            </c:numRef>
          </c:val>
        </c:ser>
        <c:ser>
          <c:idx val="3"/>
          <c:order val="3"/>
          <c:tx>
            <c:strRef>
              <c:f>'Core Courses'!$E$10</c:f>
              <c:strCache>
                <c:ptCount val="1"/>
                <c:pt idx="0">
                  <c:v>2013 (n=200)</c:v>
                </c:pt>
              </c:strCache>
            </c:strRef>
          </c:tx>
          <c:invertIfNegative val="0"/>
          <c:cat>
            <c:strRef>
              <c:f>'Core Courses'!$A$11:$A$17</c:f>
              <c:strCache>
                <c:ptCount val="7"/>
                <c:pt idx="0">
                  <c:v>Policy </c:v>
                </c:pt>
                <c:pt idx="1">
                  <c:v>Info </c:v>
                </c:pt>
                <c:pt idx="2">
                  <c:v>Epi</c:v>
                </c:pt>
                <c:pt idx="3">
                  <c:v>Stats </c:v>
                </c:pt>
                <c:pt idx="4">
                  <c:v>Pop</c:v>
                </c:pt>
                <c:pt idx="5">
                  <c:v>HPDP</c:v>
                </c:pt>
                <c:pt idx="6">
                  <c:v>Elective</c:v>
                </c:pt>
              </c:strCache>
            </c:strRef>
          </c:cat>
          <c:val>
            <c:numRef>
              <c:f>'Core Courses'!$E$11:$E$17</c:f>
              <c:numCache>
                <c:formatCode>General</c:formatCode>
                <c:ptCount val="7"/>
                <c:pt idx="0">
                  <c:v>83.0</c:v>
                </c:pt>
                <c:pt idx="1">
                  <c:v>71.0</c:v>
                </c:pt>
                <c:pt idx="2">
                  <c:v>67.0</c:v>
                </c:pt>
                <c:pt idx="3">
                  <c:v>57.0</c:v>
                </c:pt>
                <c:pt idx="4">
                  <c:v>50.0</c:v>
                </c:pt>
                <c:pt idx="5">
                  <c:v>32.0</c:v>
                </c:pt>
                <c:pt idx="6">
                  <c:v>39.0</c:v>
                </c:pt>
              </c:numCache>
            </c:numRef>
          </c:val>
        </c:ser>
        <c:dLbls>
          <c:showLegendKey val="0"/>
          <c:showVal val="0"/>
          <c:showCatName val="0"/>
          <c:showSerName val="0"/>
          <c:showPercent val="0"/>
          <c:showBubbleSize val="0"/>
        </c:dLbls>
        <c:gapWidth val="150"/>
        <c:shape val="cylinder"/>
        <c:axId val="2117432680"/>
        <c:axId val="2117429544"/>
        <c:axId val="0"/>
      </c:bar3DChart>
      <c:catAx>
        <c:axId val="2117432680"/>
        <c:scaling>
          <c:orientation val="minMax"/>
        </c:scaling>
        <c:delete val="0"/>
        <c:axPos val="b"/>
        <c:majorTickMark val="out"/>
        <c:minorTickMark val="none"/>
        <c:tickLblPos val="nextTo"/>
        <c:crossAx val="2117429544"/>
        <c:crosses val="autoZero"/>
        <c:auto val="1"/>
        <c:lblAlgn val="ctr"/>
        <c:lblOffset val="100"/>
        <c:noMultiLvlLbl val="0"/>
      </c:catAx>
      <c:valAx>
        <c:axId val="2117429544"/>
        <c:scaling>
          <c:orientation val="minMax"/>
        </c:scaling>
        <c:delete val="0"/>
        <c:axPos val="l"/>
        <c:majorGridlines/>
        <c:numFmt formatCode="General" sourceLinked="1"/>
        <c:majorTickMark val="out"/>
        <c:minorTickMark val="none"/>
        <c:tickLblPos val="nextTo"/>
        <c:crossAx val="2117432680"/>
        <c:crosses val="autoZero"/>
        <c:crossBetween val="between"/>
      </c:valAx>
      <c:dTable>
        <c:showHorzBorder val="1"/>
        <c:showVertBorder val="1"/>
        <c:showOutline val="1"/>
        <c:showKeys val="0"/>
      </c:dTable>
    </c:plotArea>
    <c:legend>
      <c:legendPos val="r"/>
      <c:layout/>
      <c:overlay val="0"/>
    </c:legend>
    <c:plotVisOnly val="1"/>
    <c:dispBlanksAs val="gap"/>
    <c:showDLblsOverMax val="0"/>
  </c:chart>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7.png"/></Relationships>
</file>

<file path=ppt/drawings/_rels/drawing2.x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0.42593</cdr:x>
      <cdr:y>0.10102</cdr:y>
    </cdr:from>
    <cdr:to>
      <cdr:x>0.8518</cdr:x>
      <cdr:y>0.35563</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3505200" y="457200"/>
          <a:ext cx="3504762" cy="1152381"/>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0.36111</cdr:x>
      <cdr:y>0.01684</cdr:y>
    </cdr:from>
    <cdr:to>
      <cdr:x>0.846</cdr:x>
      <cdr:y>0.22937</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971800" y="76200"/>
          <a:ext cx="3990476" cy="961905"/>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53F4DA-616A-0F4B-ACF7-FA928E678DE2}" type="datetimeFigureOut">
              <a:rPr lang="en-US" smtClean="0"/>
              <a:t>5/29/15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917947-8EC4-7349-A73E-A20CC1B4478E}" type="slidenum">
              <a:rPr lang="en-US" smtClean="0"/>
              <a:t>‹#›</a:t>
            </a:fld>
            <a:endParaRPr lang="en-US"/>
          </a:p>
        </p:txBody>
      </p:sp>
    </p:spTree>
    <p:extLst>
      <p:ext uri="{BB962C8B-B14F-4D97-AF65-F5344CB8AC3E}">
        <p14:creationId xmlns:p14="http://schemas.microsoft.com/office/powerpoint/2010/main" val="31054872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25B690-19F5-4385-993F-8CD7BF3463A2}" type="datetimeFigureOut">
              <a:rPr lang="en-US" smtClean="0"/>
              <a:pPr/>
              <a:t>5/29/15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89C26B-27FF-4733-8002-60F74B8E53CE}" type="slidenum">
              <a:rPr lang="en-US" smtClean="0"/>
              <a:pPr/>
              <a:t>‹#›</a:t>
            </a:fld>
            <a:endParaRPr lang="en-US" dirty="0"/>
          </a:p>
        </p:txBody>
      </p:sp>
    </p:spTree>
    <p:extLst>
      <p:ext uri="{BB962C8B-B14F-4D97-AF65-F5344CB8AC3E}">
        <p14:creationId xmlns:p14="http://schemas.microsoft.com/office/powerpoint/2010/main" val="21015734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9C26B-27FF-4733-8002-60F74B8E53C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the AACN the cumulative number of graduates w</a:t>
            </a:r>
            <a:r>
              <a:rPr lang="en-US" baseline="0" dirty="0" smtClean="0"/>
              <a:t> current programs by 2013 would be 28,028</a:t>
            </a:r>
          </a:p>
          <a:p>
            <a:r>
              <a:rPr lang="en-US" baseline="0" dirty="0" smtClean="0"/>
              <a:t>May be specific to DNP and exclude immediate preceding generations of the practice doctorate (NP, </a:t>
            </a:r>
            <a:r>
              <a:rPr lang="en-US" baseline="0" dirty="0" err="1" smtClean="0"/>
              <a:t>DNSc</a:t>
            </a:r>
            <a:r>
              <a:rPr lang="en-US" baseline="0" dirty="0" smtClean="0"/>
              <a:t>, etc.)</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13</a:t>
            </a:fld>
            <a:endParaRPr lang="en-US" dirty="0"/>
          </a:p>
        </p:txBody>
      </p:sp>
    </p:spTree>
    <p:extLst>
      <p:ext uri="{BB962C8B-B14F-4D97-AF65-F5344CB8AC3E}">
        <p14:creationId xmlns:p14="http://schemas.microsoft.com/office/powerpoint/2010/main" val="725837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9C26B-27FF-4733-8002-60F74B8E53CE}" type="slidenum">
              <a:rPr lang="en-US" smtClean="0"/>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BSN</a:t>
            </a:r>
            <a:r>
              <a:rPr lang="en-US" sz="1200" baseline="0" dirty="0" smtClean="0"/>
              <a:t> to DNP: </a:t>
            </a:r>
            <a:r>
              <a:rPr lang="en-US" sz="1200" dirty="0" smtClean="0"/>
              <a:t>2010: 67 Av, Range 34-100 (66 credit</a:t>
            </a:r>
            <a:r>
              <a:rPr lang="en-US" sz="1200" baseline="0" dirty="0" smtClean="0"/>
              <a:t> spread)</a:t>
            </a:r>
            <a:endParaRPr lang="en-US" sz="1200" dirty="0" smtClean="0"/>
          </a:p>
          <a:p>
            <a:r>
              <a:rPr lang="en-US" sz="1200" dirty="0" smtClean="0"/>
              <a:t>                      2011: 85 Av, R</a:t>
            </a:r>
            <a:r>
              <a:rPr lang="en-US" sz="1200" baseline="0" dirty="0" smtClean="0"/>
              <a:t>ange 50-120 (70 credit spread)</a:t>
            </a:r>
          </a:p>
          <a:p>
            <a:r>
              <a:rPr lang="en-US" sz="1200" baseline="0" dirty="0" smtClean="0"/>
              <a:t>                      2012: 79 Av, Range 50-125 (75 credit spread)</a:t>
            </a:r>
          </a:p>
          <a:p>
            <a:endParaRPr lang="en-US" sz="1200" baseline="0" dirty="0" smtClean="0"/>
          </a:p>
          <a:p>
            <a:r>
              <a:rPr lang="en-US" sz="1200" baseline="0" dirty="0" smtClean="0"/>
              <a:t>MSN to DNP:2010: 41 Av, Range 24-86   (62 credit spread)</a:t>
            </a:r>
          </a:p>
          <a:p>
            <a:r>
              <a:rPr lang="en-US" sz="1200" baseline="0" dirty="0" smtClean="0"/>
              <a:t>                      2011: 57 Av, Range 24-90   (66 credit spread)</a:t>
            </a:r>
          </a:p>
          <a:p>
            <a:r>
              <a:rPr lang="en-US" dirty="0" smtClean="0"/>
              <a:t>                      2012: 39 Av,</a:t>
            </a:r>
            <a:r>
              <a:rPr lang="en-US" baseline="0" dirty="0" smtClean="0"/>
              <a:t> Range 22-90   (68 credit spread)</a:t>
            </a:r>
            <a:endParaRPr lang="en-US" dirty="0" smtClean="0"/>
          </a:p>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BSN</a:t>
            </a:r>
            <a:r>
              <a:rPr lang="en-US" sz="1200" baseline="0" dirty="0" smtClean="0"/>
              <a:t> to DNP: </a:t>
            </a:r>
            <a:r>
              <a:rPr lang="en-US" sz="1200" dirty="0" smtClean="0"/>
              <a:t>2010: 67 Av, Range 34-100 (66 credit</a:t>
            </a:r>
            <a:r>
              <a:rPr lang="en-US" sz="1200" baseline="0" dirty="0" smtClean="0"/>
              <a:t> spread)</a:t>
            </a:r>
            <a:endParaRPr lang="en-US" sz="1200" dirty="0" smtClean="0"/>
          </a:p>
          <a:p>
            <a:r>
              <a:rPr lang="en-US" sz="1200" dirty="0" smtClean="0"/>
              <a:t>                      2011: 85 Av, R</a:t>
            </a:r>
            <a:r>
              <a:rPr lang="en-US" sz="1200" baseline="0" dirty="0" smtClean="0"/>
              <a:t>ange 50-120 (70 credit spread)</a:t>
            </a:r>
          </a:p>
          <a:p>
            <a:r>
              <a:rPr lang="en-US" sz="1200" baseline="0" dirty="0" smtClean="0"/>
              <a:t>                      2012: 79 Av, Range 50-125 (75 credit spread)</a:t>
            </a:r>
          </a:p>
          <a:p>
            <a:endParaRPr lang="en-US" sz="1200" baseline="0" dirty="0" smtClean="0"/>
          </a:p>
          <a:p>
            <a:r>
              <a:rPr lang="en-US" sz="1200" baseline="0" dirty="0" smtClean="0"/>
              <a:t>MSN to DNP:2010: 41 Av, Range 24-86   (62 credit spread)</a:t>
            </a:r>
          </a:p>
          <a:p>
            <a:r>
              <a:rPr lang="en-US" sz="1200" baseline="0" dirty="0" smtClean="0"/>
              <a:t>                      2011: 57 Av, Range 24-90   (66 credit spread)</a:t>
            </a:r>
          </a:p>
          <a:p>
            <a:r>
              <a:rPr lang="en-US" dirty="0" smtClean="0"/>
              <a:t>                      2012: 39 Av,</a:t>
            </a:r>
            <a:r>
              <a:rPr lang="en-US" baseline="0" dirty="0" smtClean="0"/>
              <a:t> Range 22-90   (68 credit spread)</a:t>
            </a:r>
            <a:endParaRPr lang="en-US" dirty="0" smtClean="0"/>
          </a:p>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17</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BSN</a:t>
            </a:r>
            <a:r>
              <a:rPr lang="en-US" sz="1200" baseline="0" dirty="0" smtClean="0"/>
              <a:t> to DNP: </a:t>
            </a:r>
            <a:r>
              <a:rPr lang="en-US" sz="1200" dirty="0" smtClean="0"/>
              <a:t>2010: 668 Av, Range 38-1260 (1222 clinical hour </a:t>
            </a:r>
            <a:r>
              <a:rPr lang="en-US" sz="1200" baseline="0" dirty="0" smtClean="0"/>
              <a:t>spread)</a:t>
            </a:r>
            <a:endParaRPr lang="en-US" sz="1200" dirty="0" smtClean="0"/>
          </a:p>
          <a:p>
            <a:r>
              <a:rPr lang="en-US" sz="1200" dirty="0" smtClean="0"/>
              <a:t>                      2011: 1430</a:t>
            </a:r>
            <a:r>
              <a:rPr lang="en-US" sz="1200" baseline="0" dirty="0" smtClean="0"/>
              <a:t> </a:t>
            </a:r>
            <a:r>
              <a:rPr lang="en-US" sz="1200" dirty="0" smtClean="0"/>
              <a:t>Av, R</a:t>
            </a:r>
            <a:r>
              <a:rPr lang="en-US" sz="1200" baseline="0" dirty="0" smtClean="0"/>
              <a:t>ange 1000-1860 (860 clinical hour spread)</a:t>
            </a:r>
          </a:p>
          <a:p>
            <a:r>
              <a:rPr lang="en-US" sz="1200" baseline="0" dirty="0" smtClean="0"/>
              <a:t>                      2012: 1071 Av, Range 475-1860 (1385 clinical hour spread)</a:t>
            </a:r>
          </a:p>
          <a:p>
            <a:endParaRPr lang="en-US" sz="1200" baseline="0" dirty="0" smtClean="0"/>
          </a:p>
          <a:p>
            <a:r>
              <a:rPr lang="en-US" sz="1200" baseline="0" dirty="0" smtClean="0"/>
              <a:t>MSN to DNP:2010: 713 Av, Range 300-1125 (825 clinical hour spread)</a:t>
            </a:r>
          </a:p>
          <a:p>
            <a:r>
              <a:rPr lang="en-US" sz="1200" baseline="0" dirty="0" smtClean="0"/>
              <a:t>                      2011: 600 Av, Range 40-1220 (1180 clinical hour spread)</a:t>
            </a:r>
          </a:p>
          <a:p>
            <a:r>
              <a:rPr lang="en-US" dirty="0" smtClean="0"/>
              <a:t>                      2012: 536 Av,</a:t>
            </a:r>
            <a:r>
              <a:rPr lang="en-US" baseline="0" dirty="0" smtClean="0"/>
              <a:t> Range 40-1220  (1180clinical hour spread)</a:t>
            </a:r>
            <a:endParaRPr lang="en-US" dirty="0" smtClean="0"/>
          </a:p>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18</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BSN</a:t>
            </a:r>
            <a:r>
              <a:rPr lang="en-US" sz="1200" baseline="0" dirty="0" smtClean="0"/>
              <a:t> to DNP: </a:t>
            </a:r>
            <a:r>
              <a:rPr lang="en-US" sz="1200" dirty="0" smtClean="0"/>
              <a:t>2010: 668 Av, Range 38-1260 (1222 clinical hour </a:t>
            </a:r>
            <a:r>
              <a:rPr lang="en-US" sz="1200" baseline="0" dirty="0" smtClean="0"/>
              <a:t>spread)</a:t>
            </a:r>
            <a:endParaRPr lang="en-US" sz="1200" dirty="0" smtClean="0"/>
          </a:p>
          <a:p>
            <a:r>
              <a:rPr lang="en-US" sz="1200" dirty="0" smtClean="0"/>
              <a:t>                      2011: 1430</a:t>
            </a:r>
            <a:r>
              <a:rPr lang="en-US" sz="1200" baseline="0" dirty="0" smtClean="0"/>
              <a:t> </a:t>
            </a:r>
            <a:r>
              <a:rPr lang="en-US" sz="1200" dirty="0" smtClean="0"/>
              <a:t>Av, R</a:t>
            </a:r>
            <a:r>
              <a:rPr lang="en-US" sz="1200" baseline="0" dirty="0" smtClean="0"/>
              <a:t>ange 1000-1860 (860 clinical hour spread)</a:t>
            </a:r>
          </a:p>
          <a:p>
            <a:r>
              <a:rPr lang="en-US" sz="1200" baseline="0" dirty="0" smtClean="0"/>
              <a:t>                      2012: 1071 Av, Range 475-1860 (1385 clinical hour spread)</a:t>
            </a:r>
          </a:p>
          <a:p>
            <a:endParaRPr lang="en-US" sz="1200" baseline="0" dirty="0" smtClean="0"/>
          </a:p>
          <a:p>
            <a:r>
              <a:rPr lang="en-US" sz="1200" baseline="0" dirty="0" smtClean="0"/>
              <a:t>MSN to DNP:2010: 713 Av, Range 300-1125 (825 clinical hour spread)</a:t>
            </a:r>
          </a:p>
          <a:p>
            <a:r>
              <a:rPr lang="en-US" sz="1200" baseline="0" dirty="0" smtClean="0"/>
              <a:t>                      2011: 600 Av, Range 40-1220 (1180 clinical hour spread)</a:t>
            </a:r>
          </a:p>
          <a:p>
            <a:r>
              <a:rPr lang="en-US" dirty="0" smtClean="0"/>
              <a:t>                      2012: 536 Av,</a:t>
            </a:r>
            <a:r>
              <a:rPr lang="en-US" baseline="0" dirty="0" smtClean="0"/>
              <a:t> Range 40-1220  (1180clinical hour spread)</a:t>
            </a:r>
            <a:endParaRPr lang="en-US" dirty="0" smtClean="0"/>
          </a:p>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BSN</a:t>
            </a:r>
            <a:r>
              <a:rPr lang="en-US" sz="1200" baseline="0" dirty="0" smtClean="0"/>
              <a:t> to DNP: </a:t>
            </a:r>
            <a:r>
              <a:rPr lang="en-US" sz="1200" dirty="0" smtClean="0"/>
              <a:t>2010: 668 Av, Range 38-1260 (1222 clinical hour </a:t>
            </a:r>
            <a:r>
              <a:rPr lang="en-US" sz="1200" baseline="0" dirty="0" smtClean="0"/>
              <a:t>spread)</a:t>
            </a:r>
            <a:endParaRPr lang="en-US" sz="1200" dirty="0" smtClean="0"/>
          </a:p>
          <a:p>
            <a:r>
              <a:rPr lang="en-US" sz="1200" dirty="0" smtClean="0"/>
              <a:t>                      2011: 1430</a:t>
            </a:r>
            <a:r>
              <a:rPr lang="en-US" sz="1200" baseline="0" dirty="0" smtClean="0"/>
              <a:t> </a:t>
            </a:r>
            <a:r>
              <a:rPr lang="en-US" sz="1200" dirty="0" smtClean="0"/>
              <a:t>Av, R</a:t>
            </a:r>
            <a:r>
              <a:rPr lang="en-US" sz="1200" baseline="0" dirty="0" smtClean="0"/>
              <a:t>ange 1000-1860 (860 clinical hour spread)</a:t>
            </a:r>
          </a:p>
          <a:p>
            <a:r>
              <a:rPr lang="en-US" sz="1200" baseline="0" dirty="0" smtClean="0"/>
              <a:t>                      2012: 1071 Av, Range 475-1860 (1385 clinical hour spread)</a:t>
            </a:r>
          </a:p>
          <a:p>
            <a:endParaRPr lang="en-US" sz="1200" baseline="0" dirty="0" smtClean="0"/>
          </a:p>
          <a:p>
            <a:r>
              <a:rPr lang="en-US" sz="1200" baseline="0" dirty="0" smtClean="0"/>
              <a:t>MSN to DNP:2010: 713 Av, Range 300-1125 (825 clinical hour spread)</a:t>
            </a:r>
          </a:p>
          <a:p>
            <a:r>
              <a:rPr lang="en-US" sz="1200" baseline="0" dirty="0" smtClean="0"/>
              <a:t>                      2011: 600 Av, Range 40-1220 (1180 clinical hour spread)</a:t>
            </a:r>
          </a:p>
          <a:p>
            <a:r>
              <a:rPr lang="en-US" dirty="0" smtClean="0"/>
              <a:t>                      2012: 536 Av,</a:t>
            </a:r>
            <a:r>
              <a:rPr lang="en-US" baseline="0" dirty="0" smtClean="0"/>
              <a:t> Range 40-1220  (1180clinical hour spread)</a:t>
            </a:r>
            <a:endParaRPr lang="en-US" dirty="0" smtClean="0"/>
          </a:p>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20</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21</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9C26B-27FF-4733-8002-60F74B8E53C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24</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25</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26</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27</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28</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29</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30</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31</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aseline="0" dirty="0" smtClean="0"/>
              <a:t>Submission of survey indicated implied consent and subjects were allowed to d/c survey without any penalty.</a:t>
            </a:r>
          </a:p>
          <a:p>
            <a:r>
              <a:rPr lang="en-US" sz="1800" dirty="0" smtClean="0"/>
              <a:t>F</a:t>
            </a:r>
            <a:r>
              <a:rPr lang="en-US" sz="1800" baseline="0" dirty="0" smtClean="0"/>
              <a:t>or each questions there were small variations  to the number of respondents to that question, percentage shown are based of collected data removing the missing data</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9C26B-27FF-4733-8002-60F74B8E53CE}"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aseline="0" dirty="0" smtClean="0"/>
              <a:t>Submission of survey indicated implied consent and subjects were allowed to d/c survey without any penalty.</a:t>
            </a:r>
          </a:p>
          <a:p>
            <a:r>
              <a:rPr lang="en-US" sz="1800" dirty="0" smtClean="0"/>
              <a:t>F</a:t>
            </a:r>
            <a:r>
              <a:rPr lang="en-US" sz="1800" baseline="0" dirty="0" smtClean="0"/>
              <a:t>or each questions there were small variations  to the number of respondents to that question, percentage shown are based of collected data removing the missing data</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33</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Consider</a:t>
            </a:r>
            <a:r>
              <a:rPr lang="en-US" baseline="0" dirty="0" smtClean="0"/>
              <a:t> that 9.6% of all nurses are male, the 15% seen in this year’s survey is beyond the national average expectation. </a:t>
            </a:r>
          </a:p>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35</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13% drop in enrollment in the NE area in the past 2 years</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36</a:t>
            </a:fld>
            <a:endParaRPr lang="en-US" dirty="0"/>
          </a:p>
        </p:txBody>
      </p:sp>
    </p:spTree>
    <p:extLst>
      <p:ext uri="{BB962C8B-B14F-4D97-AF65-F5344CB8AC3E}">
        <p14:creationId xmlns:p14="http://schemas.microsoft.com/office/powerpoint/2010/main" val="7932393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37</a:t>
            </a:fld>
            <a:endParaRPr lang="en-US" dirty="0"/>
          </a:p>
        </p:txBody>
      </p:sp>
    </p:spTree>
    <p:extLst>
      <p:ext uri="{BB962C8B-B14F-4D97-AF65-F5344CB8AC3E}">
        <p14:creationId xmlns:p14="http://schemas.microsoft.com/office/powerpoint/2010/main" val="22475595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previous years</a:t>
            </a:r>
            <a:r>
              <a:rPr lang="en-US" baseline="0" dirty="0" smtClean="0"/>
              <a:t> the respondents indicated personal goal as the primary reason for pursuing the doctoral education, this year professional advancement, either clinically, administratively or in academia are reported as the primary reason.  Interesting, practice foci expansion is reported by 7 % of the respondents for reason pursuing DNP. </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38</a:t>
            </a:fld>
            <a:endParaRPr lang="en-US" dirty="0"/>
          </a:p>
        </p:txBody>
      </p:sp>
    </p:spTree>
    <p:extLst>
      <p:ext uri="{BB962C8B-B14F-4D97-AF65-F5344CB8AC3E}">
        <p14:creationId xmlns:p14="http://schemas.microsoft.com/office/powerpoint/2010/main" val="6503790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2013 73 % of DNP’s  remain</a:t>
            </a:r>
            <a:r>
              <a:rPr lang="en-US" baseline="0" dirty="0" smtClean="0"/>
              <a:t> in position after earing degree, but report having the same salary as before earning degree. Increase in percentage that received a raise- need to negotiate salary changes.</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40</a:t>
            </a:fld>
            <a:endParaRPr lang="en-US" dirty="0"/>
          </a:p>
        </p:txBody>
      </p:sp>
    </p:spTree>
    <p:extLst>
      <p:ext uri="{BB962C8B-B14F-4D97-AF65-F5344CB8AC3E}">
        <p14:creationId xmlns:p14="http://schemas.microsoft.com/office/powerpoint/2010/main" val="14042669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2013 73 % of DNP’s  remain</a:t>
            </a:r>
            <a:r>
              <a:rPr lang="en-US" baseline="0" dirty="0" smtClean="0"/>
              <a:t> in position after earing degree, but report having the same salary as before earning degree. Increase in percentage that received a raise- need to negotiate salary changes.</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41</a:t>
            </a:fld>
            <a:endParaRPr lang="en-US" dirty="0"/>
          </a:p>
        </p:txBody>
      </p:sp>
    </p:spTree>
    <p:extLst>
      <p:ext uri="{BB962C8B-B14F-4D97-AF65-F5344CB8AC3E}">
        <p14:creationId xmlns:p14="http://schemas.microsoft.com/office/powerpoint/2010/main" val="14042669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42</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43</a:t>
            </a:fld>
            <a:endParaRPr lang="en-US" dirty="0"/>
          </a:p>
        </p:txBody>
      </p:sp>
    </p:spTree>
    <p:extLst>
      <p:ext uri="{BB962C8B-B14F-4D97-AF65-F5344CB8AC3E}">
        <p14:creationId xmlns:p14="http://schemas.microsoft.com/office/powerpoint/2010/main" val="26445848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44</a:t>
            </a:fld>
            <a:endParaRPr lang="en-US" dirty="0"/>
          </a:p>
        </p:txBody>
      </p:sp>
    </p:spTree>
    <p:extLst>
      <p:ext uri="{BB962C8B-B14F-4D97-AF65-F5344CB8AC3E}">
        <p14:creationId xmlns:p14="http://schemas.microsoft.com/office/powerpoint/2010/main" val="5466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200" dirty="0"/>
              <a:t>Advanced education plays a significant role in clinical practice</a:t>
            </a:r>
          </a:p>
        </p:txBody>
      </p:sp>
      <p:sp>
        <p:nvSpPr>
          <p:cNvPr id="4" name="Slide Number Placeholder 3"/>
          <p:cNvSpPr>
            <a:spLocks noGrp="1"/>
          </p:cNvSpPr>
          <p:nvPr>
            <p:ph type="sldNum" sz="quarter" idx="10"/>
          </p:nvPr>
        </p:nvSpPr>
        <p:spPr/>
        <p:txBody>
          <a:bodyPr/>
          <a:lstStyle/>
          <a:p>
            <a:fld id="{528CFFDC-F013-4A4C-9D5D-D7AEB95AFB25}" type="slidenum">
              <a:rPr lang="en-US" smtClean="0"/>
              <a:pPr/>
              <a:t>5</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45</a:t>
            </a:fld>
            <a:endParaRPr lang="en-US" dirty="0"/>
          </a:p>
        </p:txBody>
      </p:sp>
    </p:spTree>
    <p:extLst>
      <p:ext uri="{BB962C8B-B14F-4D97-AF65-F5344CB8AC3E}">
        <p14:creationId xmlns:p14="http://schemas.microsoft.com/office/powerpoint/2010/main" val="546638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a 4</a:t>
            </a:r>
            <a:r>
              <a:rPr lang="en-US" baseline="0" dirty="0" smtClean="0"/>
              <a:t> point </a:t>
            </a:r>
            <a:r>
              <a:rPr lang="en-US" baseline="0" dirty="0" err="1" smtClean="0"/>
              <a:t>likert</a:t>
            </a:r>
            <a:r>
              <a:rPr lang="en-US" baseline="0" dirty="0" smtClean="0"/>
              <a:t> scale with 1 indicating no change, 2 indicating slightly more often, 3 indicating more often and 4 indicating considerably more often, the highest score for each initiative is 4.0.  A benchmark of 2.5  was determined to be the expected level of achievement</a:t>
            </a:r>
          </a:p>
          <a:p>
            <a:r>
              <a:rPr lang="en-US" baseline="0" dirty="0" smtClean="0"/>
              <a:t> </a:t>
            </a:r>
          </a:p>
          <a:p>
            <a:r>
              <a:rPr lang="en-US" baseline="0" dirty="0" smtClean="0"/>
              <a:t>These are the Initiatives that had the highest level of change since earning DNP  </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46</a:t>
            </a:fld>
            <a:endParaRPr lang="en-US" dirty="0"/>
          </a:p>
        </p:txBody>
      </p:sp>
    </p:spTree>
    <p:extLst>
      <p:ext uri="{BB962C8B-B14F-4D97-AF65-F5344CB8AC3E}">
        <p14:creationId xmlns:p14="http://schemas.microsoft.com/office/powerpoint/2010/main" val="32991254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are the initiative that reported the least change since earning DNP</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47</a:t>
            </a:fld>
            <a:endParaRPr lang="en-US" dirty="0"/>
          </a:p>
        </p:txBody>
      </p:sp>
    </p:spTree>
    <p:extLst>
      <p:ext uri="{BB962C8B-B14F-4D97-AF65-F5344CB8AC3E}">
        <p14:creationId xmlns:p14="http://schemas.microsoft.com/office/powerpoint/2010/main" val="8023580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2013 data</a:t>
            </a:r>
          </a:p>
          <a:p>
            <a:endParaRPr lang="en-US" dirty="0" smtClean="0"/>
          </a:p>
          <a:p>
            <a:r>
              <a:rPr lang="en-US" dirty="0" smtClean="0"/>
              <a:t>Poster</a:t>
            </a:r>
            <a:r>
              <a:rPr lang="en-US" baseline="0" dirty="0" smtClean="0"/>
              <a:t>  n=154   41.6%</a:t>
            </a:r>
          </a:p>
          <a:p>
            <a:endParaRPr lang="en-US" baseline="0" dirty="0" smtClean="0"/>
          </a:p>
          <a:p>
            <a:r>
              <a:rPr lang="en-US" baseline="0" dirty="0" smtClean="0"/>
              <a:t>Podium n=155   41/9%</a:t>
            </a:r>
          </a:p>
          <a:p>
            <a:endParaRPr lang="en-US" baseline="0" dirty="0" smtClean="0"/>
          </a:p>
          <a:p>
            <a:r>
              <a:rPr lang="en-US" baseline="0" dirty="0" smtClean="0"/>
              <a:t>Professional journal  n=90  24.3%</a:t>
            </a:r>
          </a:p>
          <a:p>
            <a:endParaRPr lang="en-US" baseline="0" dirty="0" smtClean="0"/>
          </a:p>
          <a:p>
            <a:r>
              <a:rPr lang="en-US" baseline="0" dirty="0" smtClean="0"/>
              <a:t>Book  n=24  6.5%</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48</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2013 data %</a:t>
            </a:r>
          </a:p>
          <a:p>
            <a:endParaRPr lang="en-US" dirty="0" smtClean="0"/>
          </a:p>
          <a:p>
            <a:r>
              <a:rPr lang="en-US" dirty="0" smtClean="0"/>
              <a:t>Primary</a:t>
            </a:r>
            <a:r>
              <a:rPr lang="en-US" baseline="0" dirty="0" smtClean="0"/>
              <a:t> 29.5%</a:t>
            </a:r>
          </a:p>
          <a:p>
            <a:endParaRPr lang="en-US" baseline="0" dirty="0" smtClean="0"/>
          </a:p>
          <a:p>
            <a:r>
              <a:rPr lang="en-US" baseline="0" dirty="0" smtClean="0"/>
              <a:t>Acute 13.8%</a:t>
            </a:r>
          </a:p>
          <a:p>
            <a:endParaRPr lang="en-US" baseline="0" dirty="0" smtClean="0"/>
          </a:p>
          <a:p>
            <a:r>
              <a:rPr lang="en-US" baseline="0" dirty="0" smtClean="0"/>
              <a:t>LTC  5.7%</a:t>
            </a:r>
          </a:p>
          <a:p>
            <a:endParaRPr lang="en-US" baseline="0" dirty="0" smtClean="0"/>
          </a:p>
          <a:p>
            <a:r>
              <a:rPr lang="en-US" baseline="0" dirty="0" smtClean="0"/>
              <a:t>Rehab 2.2%</a:t>
            </a:r>
          </a:p>
          <a:p>
            <a:endParaRPr lang="en-US" baseline="0" dirty="0" smtClean="0"/>
          </a:p>
          <a:p>
            <a:r>
              <a:rPr lang="en-US" baseline="0" dirty="0" smtClean="0"/>
              <a:t>Community 4.1%</a:t>
            </a:r>
          </a:p>
          <a:p>
            <a:endParaRPr lang="en-US" baseline="0" dirty="0" smtClean="0"/>
          </a:p>
          <a:p>
            <a:r>
              <a:rPr lang="en-US" baseline="0" dirty="0" smtClean="0"/>
              <a:t>Public Health 4.3%</a:t>
            </a:r>
          </a:p>
          <a:p>
            <a:endParaRPr lang="en-US" baseline="0" dirty="0" smtClean="0"/>
          </a:p>
          <a:p>
            <a:r>
              <a:rPr lang="en-US" baseline="0" dirty="0" smtClean="0"/>
              <a:t>Academia 44.3%</a:t>
            </a:r>
          </a:p>
          <a:p>
            <a:endParaRPr lang="en-US" baseline="0" dirty="0" smtClean="0"/>
          </a:p>
          <a:p>
            <a:r>
              <a:rPr lang="en-US" baseline="0" dirty="0" smtClean="0"/>
              <a:t>Other 51.7 % -- consultant, </a:t>
            </a:r>
            <a:r>
              <a:rPr lang="en-US" baseline="0" dirty="0" err="1" smtClean="0"/>
              <a:t>entrepeneur</a:t>
            </a:r>
            <a:r>
              <a:rPr lang="en-US" baseline="0" dirty="0" smtClean="0"/>
              <a:t>, corrections, military and staff development</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49</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2013 data </a:t>
            </a:r>
          </a:p>
          <a:p>
            <a:endParaRPr lang="en-US" dirty="0" smtClean="0"/>
          </a:p>
          <a:p>
            <a:r>
              <a:rPr lang="en-US" dirty="0" smtClean="0"/>
              <a:t>State</a:t>
            </a:r>
            <a:r>
              <a:rPr lang="en-US" baseline="0" dirty="0" smtClean="0"/>
              <a:t> n=109  29.5%</a:t>
            </a:r>
          </a:p>
          <a:p>
            <a:endParaRPr lang="en-US" baseline="0" dirty="0" smtClean="0"/>
          </a:p>
          <a:p>
            <a:r>
              <a:rPr lang="en-US" baseline="0" dirty="0" smtClean="0"/>
              <a:t>National  n=67  18.1%</a:t>
            </a:r>
          </a:p>
          <a:p>
            <a:endParaRPr lang="en-US" baseline="0" dirty="0" smtClean="0"/>
          </a:p>
          <a:p>
            <a:r>
              <a:rPr lang="en-US" baseline="0" dirty="0" smtClean="0"/>
              <a:t>Global  n=25  6.8%</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50</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 point </a:t>
            </a:r>
            <a:r>
              <a:rPr lang="en-US" dirty="0" err="1" smtClean="0"/>
              <a:t>likert</a:t>
            </a:r>
            <a:r>
              <a:rPr lang="en-US" baseline="0" dirty="0" smtClean="0"/>
              <a:t> scale, 1 indicating strongly disagree, 2 disagree, 3 agree, 4 strongly disagree </a:t>
            </a:r>
            <a:endParaRPr lang="en-US" dirty="0" smtClean="0"/>
          </a:p>
          <a:p>
            <a:endParaRPr lang="en-US" dirty="0" smtClean="0"/>
          </a:p>
          <a:p>
            <a:r>
              <a:rPr lang="en-US" dirty="0" smtClean="0"/>
              <a:t>DNP</a:t>
            </a:r>
            <a:r>
              <a:rPr lang="en-US" baseline="0" dirty="0" smtClean="0"/>
              <a:t> report important to seek leadership roles, but in practice this is not the case as evident by the worse score for practice reporting to be a mean o f 1.93 in functioning as a leader in practice</a:t>
            </a:r>
          </a:p>
          <a:p>
            <a:endParaRPr lang="en-US" baseline="0" dirty="0" smtClean="0"/>
          </a:p>
          <a:p>
            <a:r>
              <a:rPr lang="en-US" baseline="0" dirty="0" smtClean="0"/>
              <a:t>DNP still report not functioning in their fullest capacity- essential of the DNP  and a call from the IOM. Still many barriers. </a:t>
            </a:r>
          </a:p>
          <a:p>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51</a:t>
            </a:fld>
            <a:endParaRPr lang="en-US" dirty="0"/>
          </a:p>
        </p:txBody>
      </p:sp>
    </p:spTree>
    <p:extLst>
      <p:ext uri="{BB962C8B-B14F-4D97-AF65-F5344CB8AC3E}">
        <p14:creationId xmlns:p14="http://schemas.microsoft.com/office/powerpoint/2010/main" val="31976158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2013 data  %</a:t>
            </a:r>
          </a:p>
          <a:p>
            <a:endParaRPr lang="en-US" dirty="0" smtClean="0"/>
          </a:p>
          <a:p>
            <a:r>
              <a:rPr lang="en-US" dirty="0" smtClean="0"/>
              <a:t>0-1</a:t>
            </a:r>
            <a:r>
              <a:rPr lang="en-US" baseline="0" dirty="0" smtClean="0"/>
              <a:t>  46.6%</a:t>
            </a:r>
          </a:p>
          <a:p>
            <a:endParaRPr lang="en-US" baseline="0" dirty="0" smtClean="0"/>
          </a:p>
          <a:p>
            <a:r>
              <a:rPr lang="en-US" baseline="0" dirty="0" smtClean="0"/>
              <a:t>2-3  23.5%</a:t>
            </a:r>
          </a:p>
          <a:p>
            <a:endParaRPr lang="en-US" baseline="0" dirty="0" smtClean="0"/>
          </a:p>
          <a:p>
            <a:r>
              <a:rPr lang="en-US" baseline="0" dirty="0" smtClean="0"/>
              <a:t>4-5   11.1%</a:t>
            </a:r>
          </a:p>
          <a:p>
            <a:endParaRPr lang="en-US" baseline="0" dirty="0" smtClean="0"/>
          </a:p>
          <a:p>
            <a:r>
              <a:rPr lang="en-US" baseline="0" dirty="0" smtClean="0"/>
              <a:t>6-7    6.8%</a:t>
            </a:r>
          </a:p>
          <a:p>
            <a:endParaRPr lang="en-US" baseline="0" dirty="0" smtClean="0"/>
          </a:p>
          <a:p>
            <a:r>
              <a:rPr lang="en-US" baseline="0" dirty="0" smtClean="0"/>
              <a:t>8-9    2.9%</a:t>
            </a:r>
          </a:p>
          <a:p>
            <a:endParaRPr lang="en-US" baseline="0" dirty="0" smtClean="0"/>
          </a:p>
          <a:p>
            <a:r>
              <a:rPr lang="en-US" baseline="0" dirty="0" smtClean="0"/>
              <a:t>&gt;10   9.1%</a:t>
            </a:r>
          </a:p>
          <a:p>
            <a:endParaRPr lang="en-US" baseline="0" dirty="0" smtClean="0"/>
          </a:p>
          <a:p>
            <a:r>
              <a:rPr lang="en-US" baseline="0" dirty="0" smtClean="0"/>
              <a:t>Trending to more DNP’s in academia as well as many at one </a:t>
            </a:r>
            <a:r>
              <a:rPr lang="en-US" baseline="0" dirty="0" err="1" smtClean="0"/>
              <a:t>instituition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52</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2013 data</a:t>
            </a:r>
          </a:p>
          <a:p>
            <a:r>
              <a:rPr lang="en-US" dirty="0" smtClean="0"/>
              <a:t>Yes  40.1%</a:t>
            </a:r>
          </a:p>
          <a:p>
            <a:endParaRPr lang="en-US" dirty="0" smtClean="0"/>
          </a:p>
          <a:p>
            <a:r>
              <a:rPr lang="en-US" dirty="0" smtClean="0"/>
              <a:t>No  38.5%</a:t>
            </a:r>
          </a:p>
          <a:p>
            <a:endParaRPr lang="en-US" dirty="0" smtClean="0"/>
          </a:p>
          <a:p>
            <a:r>
              <a:rPr lang="en-US" dirty="0" smtClean="0"/>
              <a:t>NA 21.4%</a:t>
            </a:r>
          </a:p>
          <a:p>
            <a:r>
              <a:rPr lang="en-US" dirty="0" smtClean="0"/>
              <a:t>Higher</a:t>
            </a:r>
            <a:r>
              <a:rPr lang="en-US" baseline="0" dirty="0" smtClean="0"/>
              <a:t> report of tenure as an option for DNP’s</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53</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Self:</a:t>
            </a:r>
            <a:r>
              <a:rPr lang="en-US" baseline="0" dirty="0" smtClean="0"/>
              <a:t> 4 point </a:t>
            </a:r>
            <a:r>
              <a:rPr lang="en-US" baseline="0" dirty="0" err="1" smtClean="0"/>
              <a:t>likert</a:t>
            </a:r>
            <a:r>
              <a:rPr lang="en-US" baseline="0" dirty="0" smtClean="0"/>
              <a:t> scale, with 1 indicating strongly disagree, 2 disagree, 3 agree and 4 strongly agree (1-4 range)</a:t>
            </a:r>
          </a:p>
          <a:p>
            <a:endParaRPr lang="en-US" dirty="0" smtClean="0"/>
          </a:p>
          <a:p>
            <a:r>
              <a:rPr lang="en-US" dirty="0" smtClean="0"/>
              <a:t>Colleagues:</a:t>
            </a:r>
            <a:r>
              <a:rPr lang="en-US" baseline="0" dirty="0" smtClean="0"/>
              <a:t> </a:t>
            </a:r>
            <a:r>
              <a:rPr lang="en-US" dirty="0" smtClean="0"/>
              <a:t>4 point </a:t>
            </a:r>
            <a:r>
              <a:rPr lang="en-US" dirty="0" err="1" smtClean="0"/>
              <a:t>likert</a:t>
            </a:r>
            <a:r>
              <a:rPr lang="en-US" dirty="0" smtClean="0"/>
              <a:t> scale,</a:t>
            </a:r>
            <a:r>
              <a:rPr lang="en-US" baseline="0" dirty="0" smtClean="0"/>
              <a:t> with 0 indicating no value, 1 minor value, 2 somewhat value, 3 highly value (0-3 range)</a:t>
            </a:r>
          </a:p>
          <a:p>
            <a:endParaRPr lang="en-US" dirty="0" smtClean="0"/>
          </a:p>
          <a:p>
            <a:r>
              <a:rPr lang="en-US" dirty="0" smtClean="0"/>
              <a:t>DNP’s report the</a:t>
            </a:r>
            <a:r>
              <a:rPr lang="en-US" baseline="0" dirty="0" smtClean="0"/>
              <a:t> value of earning the DNP degree is worth it  with a mean of 3.51 out of high score of 4.0</a:t>
            </a:r>
          </a:p>
          <a:p>
            <a:endParaRPr lang="en-US" baseline="0" dirty="0" smtClean="0"/>
          </a:p>
          <a:p>
            <a:r>
              <a:rPr lang="en-US" baseline="0" dirty="0" smtClean="0"/>
              <a:t>However,  DNP’s felt devalued by all colleagues to some degree with physicians and administration falling way below the benchmark. </a:t>
            </a:r>
            <a:endParaRPr lang="en-US"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54</a:t>
            </a:fld>
            <a:endParaRPr lang="en-US" dirty="0"/>
          </a:p>
        </p:txBody>
      </p:sp>
    </p:spTree>
    <p:extLst>
      <p:ext uri="{BB962C8B-B14F-4D97-AF65-F5344CB8AC3E}">
        <p14:creationId xmlns:p14="http://schemas.microsoft.com/office/powerpoint/2010/main" val="2656221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200" dirty="0"/>
              <a:t>Advanced education plays a significant role in clinical practice</a:t>
            </a:r>
          </a:p>
        </p:txBody>
      </p:sp>
      <p:sp>
        <p:nvSpPr>
          <p:cNvPr id="4" name="Slide Number Placeholder 3"/>
          <p:cNvSpPr>
            <a:spLocks noGrp="1"/>
          </p:cNvSpPr>
          <p:nvPr>
            <p:ph type="sldNum" sz="quarter" idx="10"/>
          </p:nvPr>
        </p:nvSpPr>
        <p:spPr/>
        <p:txBody>
          <a:bodyPr/>
          <a:lstStyle/>
          <a:p>
            <a:fld id="{528CFFDC-F013-4A4C-9D5D-D7AEB95AFB25}" type="slidenum">
              <a:rPr lang="en-US" smtClean="0"/>
              <a:pPr/>
              <a:t>6</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800"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55</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56</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3200" dirty="0"/>
          </a:p>
        </p:txBody>
      </p:sp>
      <p:sp>
        <p:nvSpPr>
          <p:cNvPr id="4" name="Slide Number Placeholder 3"/>
          <p:cNvSpPr>
            <a:spLocks noGrp="1"/>
          </p:cNvSpPr>
          <p:nvPr>
            <p:ph type="sldNum" sz="quarter" idx="10"/>
          </p:nvPr>
        </p:nvSpPr>
        <p:spPr/>
        <p:txBody>
          <a:bodyPr/>
          <a:lstStyle/>
          <a:p>
            <a:fld id="{528CFFDC-F013-4A4C-9D5D-D7AEB95AFB25}" type="slidenum">
              <a:rPr lang="en-US" smtClean="0"/>
              <a:pPr/>
              <a:t>57</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3200" dirty="0"/>
          </a:p>
        </p:txBody>
      </p:sp>
      <p:sp>
        <p:nvSpPr>
          <p:cNvPr id="4" name="Slide Number Placeholder 3"/>
          <p:cNvSpPr>
            <a:spLocks noGrp="1"/>
          </p:cNvSpPr>
          <p:nvPr>
            <p:ph type="sldNum" sz="quarter" idx="10"/>
          </p:nvPr>
        </p:nvSpPr>
        <p:spPr/>
        <p:txBody>
          <a:bodyPr/>
          <a:lstStyle/>
          <a:p>
            <a:fld id="{528CFFDC-F013-4A4C-9D5D-D7AEB95AFB25}" type="slidenum">
              <a:rPr lang="en-US" smtClean="0"/>
              <a:pPr/>
              <a:t>58</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a:t>
            </a:r>
            <a:r>
              <a:rPr lang="en-US" baseline="30000" dirty="0" smtClean="0"/>
              <a:t>rd</a:t>
            </a:r>
            <a:r>
              <a:rPr lang="en-US" dirty="0" smtClean="0"/>
              <a:t> question not assessed as</a:t>
            </a:r>
            <a:r>
              <a:rPr lang="en-US" baseline="0" dirty="0" smtClean="0"/>
              <a:t> of yet</a:t>
            </a:r>
            <a:endParaRPr lang="en-US" dirty="0"/>
          </a:p>
        </p:txBody>
      </p:sp>
      <p:sp>
        <p:nvSpPr>
          <p:cNvPr id="4" name="Slide Number Placeholder 3"/>
          <p:cNvSpPr>
            <a:spLocks noGrp="1"/>
          </p:cNvSpPr>
          <p:nvPr>
            <p:ph type="sldNum" sz="quarter" idx="10"/>
          </p:nvPr>
        </p:nvSpPr>
        <p:spPr/>
        <p:txBody>
          <a:bodyPr/>
          <a:lstStyle/>
          <a:p>
            <a:fld id="{528CFFDC-F013-4A4C-9D5D-D7AEB95AFB25}" type="slidenum">
              <a:rPr lang="en-US" smtClean="0"/>
              <a:pPr/>
              <a:t>59</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9C26B-27FF-4733-8002-60F74B8E53CE}" type="slidenum">
              <a:rPr lang="en-US" smtClean="0"/>
              <a:pPr/>
              <a:t>60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200" dirty="0"/>
              <a:t>Advanced education plays a significant role in clinical practice</a:t>
            </a:r>
          </a:p>
        </p:txBody>
      </p:sp>
      <p:sp>
        <p:nvSpPr>
          <p:cNvPr id="4" name="Slide Number Placeholder 3"/>
          <p:cNvSpPr>
            <a:spLocks noGrp="1"/>
          </p:cNvSpPr>
          <p:nvPr>
            <p:ph type="sldNum" sz="quarter" idx="10"/>
          </p:nvPr>
        </p:nvSpPr>
        <p:spPr/>
        <p:txBody>
          <a:bodyPr/>
          <a:lstStyle/>
          <a:p>
            <a:fld id="{528CFFDC-F013-4A4C-9D5D-D7AEB95AFB25}"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9C26B-27FF-4733-8002-60F74B8E53CE}"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89C26B-27FF-4733-8002-60F74B8E53CE}"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dirty="0" smtClean="0"/>
              <a:t>These numbers are reflective of the DNP</a:t>
            </a:r>
            <a:r>
              <a:rPr lang="en-US" sz="1800" baseline="0" dirty="0" smtClean="0"/>
              <a:t> programs as of 8/31/10</a:t>
            </a:r>
            <a:endParaRPr lang="en-US" sz="1800" dirty="0"/>
          </a:p>
        </p:txBody>
      </p:sp>
      <p:sp>
        <p:nvSpPr>
          <p:cNvPr id="4" name="Slide Number Placeholder 3"/>
          <p:cNvSpPr>
            <a:spLocks noGrp="1"/>
          </p:cNvSpPr>
          <p:nvPr>
            <p:ph type="sldNum" sz="quarter" idx="10"/>
          </p:nvPr>
        </p:nvSpPr>
        <p:spPr/>
        <p:txBody>
          <a:bodyPr/>
          <a:lstStyle/>
          <a:p>
            <a:fld id="{2089C26B-27FF-4733-8002-60F74B8E53CE}"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A05D96-818B-46C6-91FD-6F6207E392DE}" type="datetime1">
              <a:rPr lang="en-US" smtClean="0"/>
              <a:t>5/29/15</a:t>
            </a:fld>
            <a:endParaRPr lang="en-US" dirty="0"/>
          </a:p>
        </p:txBody>
      </p:sp>
      <p:sp>
        <p:nvSpPr>
          <p:cNvPr id="5" name="Footer Placeholder 4"/>
          <p:cNvSpPr>
            <a:spLocks noGrp="1"/>
          </p:cNvSpPr>
          <p:nvPr>
            <p:ph type="ftr" sz="quarter" idx="11"/>
          </p:nvPr>
        </p:nvSpPr>
        <p:spPr/>
        <p:txBody>
          <a:bodyPr/>
          <a:lstStyle/>
          <a:p>
            <a:r>
              <a:rPr lang="en-US" smtClean="0"/>
              <a:t>DNP 6th National Conference  2013</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64924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B54CE-4C52-48EB-A945-04A4EEF37BAF}" type="datetime1">
              <a:rPr lang="en-US" smtClean="0"/>
              <a:t>5/29/15</a:t>
            </a:fld>
            <a:endParaRPr lang="en-US" dirty="0"/>
          </a:p>
        </p:txBody>
      </p:sp>
      <p:sp>
        <p:nvSpPr>
          <p:cNvPr id="5" name="Footer Placeholder 4"/>
          <p:cNvSpPr>
            <a:spLocks noGrp="1"/>
          </p:cNvSpPr>
          <p:nvPr>
            <p:ph type="ftr" sz="quarter" idx="11"/>
          </p:nvPr>
        </p:nvSpPr>
        <p:spPr/>
        <p:txBody>
          <a:bodyPr/>
          <a:lstStyle/>
          <a:p>
            <a:r>
              <a:rPr lang="en-US" smtClean="0"/>
              <a:t>DNP 6th National Conference  2013</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96497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96314C-4675-40DC-94AD-82712F94DF61}" type="datetime1">
              <a:rPr lang="en-US" smtClean="0"/>
              <a:t>5/29/15</a:t>
            </a:fld>
            <a:endParaRPr lang="en-US" dirty="0"/>
          </a:p>
        </p:txBody>
      </p:sp>
      <p:sp>
        <p:nvSpPr>
          <p:cNvPr id="5" name="Footer Placeholder 4"/>
          <p:cNvSpPr>
            <a:spLocks noGrp="1"/>
          </p:cNvSpPr>
          <p:nvPr>
            <p:ph type="ftr" sz="quarter" idx="11"/>
          </p:nvPr>
        </p:nvSpPr>
        <p:spPr/>
        <p:txBody>
          <a:bodyPr/>
          <a:lstStyle/>
          <a:p>
            <a:r>
              <a:rPr lang="en-US" smtClean="0"/>
              <a:t>DNP 6th National Conference  2013</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1337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7EC72-6831-469A-9B41-850E7BA6276F}" type="datetime1">
              <a:rPr lang="en-US" smtClean="0"/>
              <a:t>5/29/15</a:t>
            </a:fld>
            <a:endParaRPr lang="en-US" dirty="0"/>
          </a:p>
        </p:txBody>
      </p:sp>
      <p:sp>
        <p:nvSpPr>
          <p:cNvPr id="5" name="Footer Placeholder 4"/>
          <p:cNvSpPr>
            <a:spLocks noGrp="1"/>
          </p:cNvSpPr>
          <p:nvPr>
            <p:ph type="ftr" sz="quarter" idx="11"/>
          </p:nvPr>
        </p:nvSpPr>
        <p:spPr/>
        <p:txBody>
          <a:bodyPr/>
          <a:lstStyle/>
          <a:p>
            <a:r>
              <a:rPr lang="en-US" smtClean="0"/>
              <a:t>DNP 6th National Conference  2013</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727194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9F3759-2410-4072-9997-C0034A5C6209}" type="datetime1">
              <a:rPr lang="en-US" smtClean="0"/>
              <a:t>5/29/15</a:t>
            </a:fld>
            <a:endParaRPr lang="en-US" dirty="0"/>
          </a:p>
        </p:txBody>
      </p:sp>
      <p:sp>
        <p:nvSpPr>
          <p:cNvPr id="5" name="Footer Placeholder 4"/>
          <p:cNvSpPr>
            <a:spLocks noGrp="1"/>
          </p:cNvSpPr>
          <p:nvPr>
            <p:ph type="ftr" sz="quarter" idx="11"/>
          </p:nvPr>
        </p:nvSpPr>
        <p:spPr/>
        <p:txBody>
          <a:bodyPr/>
          <a:lstStyle/>
          <a:p>
            <a:r>
              <a:rPr lang="en-US" smtClean="0"/>
              <a:t>DNP 6th National Conference  2013</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83325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A37E7A-2A04-40B8-88D3-10FF3D6F72E5}" type="datetime1">
              <a:rPr lang="en-US" smtClean="0"/>
              <a:t>5/29/15</a:t>
            </a:fld>
            <a:endParaRPr lang="en-US" dirty="0"/>
          </a:p>
        </p:txBody>
      </p:sp>
      <p:sp>
        <p:nvSpPr>
          <p:cNvPr id="6" name="Footer Placeholder 5"/>
          <p:cNvSpPr>
            <a:spLocks noGrp="1"/>
          </p:cNvSpPr>
          <p:nvPr>
            <p:ph type="ftr" sz="quarter" idx="11"/>
          </p:nvPr>
        </p:nvSpPr>
        <p:spPr/>
        <p:txBody>
          <a:bodyPr/>
          <a:lstStyle/>
          <a:p>
            <a:r>
              <a:rPr lang="en-US" smtClean="0"/>
              <a:t>DNP 6th National Conference  2013</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88973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E92B9E-EBED-492B-86AE-AE2518F05813}" type="datetime1">
              <a:rPr lang="en-US" smtClean="0"/>
              <a:t>5/29/15</a:t>
            </a:fld>
            <a:endParaRPr lang="en-US" dirty="0"/>
          </a:p>
        </p:txBody>
      </p:sp>
      <p:sp>
        <p:nvSpPr>
          <p:cNvPr id="8" name="Footer Placeholder 7"/>
          <p:cNvSpPr>
            <a:spLocks noGrp="1"/>
          </p:cNvSpPr>
          <p:nvPr>
            <p:ph type="ftr" sz="quarter" idx="11"/>
          </p:nvPr>
        </p:nvSpPr>
        <p:spPr/>
        <p:txBody>
          <a:bodyPr/>
          <a:lstStyle/>
          <a:p>
            <a:r>
              <a:rPr lang="en-US" smtClean="0"/>
              <a:t>DNP 6th National Conference  2013</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6117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DA4E17-FA47-47D0-97CF-5BB3D0E864CD}" type="datetime1">
              <a:rPr lang="en-US" smtClean="0"/>
              <a:t>5/29/15</a:t>
            </a:fld>
            <a:endParaRPr lang="en-US" dirty="0"/>
          </a:p>
        </p:txBody>
      </p:sp>
      <p:sp>
        <p:nvSpPr>
          <p:cNvPr id="4" name="Footer Placeholder 3"/>
          <p:cNvSpPr>
            <a:spLocks noGrp="1"/>
          </p:cNvSpPr>
          <p:nvPr>
            <p:ph type="ftr" sz="quarter" idx="11"/>
          </p:nvPr>
        </p:nvSpPr>
        <p:spPr/>
        <p:txBody>
          <a:bodyPr/>
          <a:lstStyle/>
          <a:p>
            <a:r>
              <a:rPr lang="en-US" smtClean="0"/>
              <a:t>DNP 6th National Conference  2013</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7165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25FD8-627E-4524-B87B-C0FB1FA15624}" type="datetime1">
              <a:rPr lang="en-US" smtClean="0"/>
              <a:t>5/29/15</a:t>
            </a:fld>
            <a:endParaRPr lang="en-US" dirty="0"/>
          </a:p>
        </p:txBody>
      </p:sp>
      <p:sp>
        <p:nvSpPr>
          <p:cNvPr id="3" name="Footer Placeholder 2"/>
          <p:cNvSpPr>
            <a:spLocks noGrp="1"/>
          </p:cNvSpPr>
          <p:nvPr>
            <p:ph type="ftr" sz="quarter" idx="11"/>
          </p:nvPr>
        </p:nvSpPr>
        <p:spPr/>
        <p:txBody>
          <a:bodyPr/>
          <a:lstStyle/>
          <a:p>
            <a:r>
              <a:rPr lang="en-US" smtClean="0"/>
              <a:t>DNP 6th National Conference  2013</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7313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68361-FD52-45C1-A6B5-C595ADD0C5A0}" type="datetime1">
              <a:rPr lang="en-US" smtClean="0"/>
              <a:t>5/29/15</a:t>
            </a:fld>
            <a:endParaRPr lang="en-US" dirty="0"/>
          </a:p>
        </p:txBody>
      </p:sp>
      <p:sp>
        <p:nvSpPr>
          <p:cNvPr id="6" name="Footer Placeholder 5"/>
          <p:cNvSpPr>
            <a:spLocks noGrp="1"/>
          </p:cNvSpPr>
          <p:nvPr>
            <p:ph type="ftr" sz="quarter" idx="11"/>
          </p:nvPr>
        </p:nvSpPr>
        <p:spPr/>
        <p:txBody>
          <a:bodyPr/>
          <a:lstStyle/>
          <a:p>
            <a:r>
              <a:rPr lang="en-US" smtClean="0"/>
              <a:t>DNP 6th National Conference  2013</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1104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95606E-AC87-4E4B-9101-F91B7F704FDF}" type="datetime1">
              <a:rPr lang="en-US" smtClean="0"/>
              <a:t>5/29/15</a:t>
            </a:fld>
            <a:endParaRPr lang="en-US" dirty="0"/>
          </a:p>
        </p:txBody>
      </p:sp>
      <p:sp>
        <p:nvSpPr>
          <p:cNvPr id="6" name="Footer Placeholder 5"/>
          <p:cNvSpPr>
            <a:spLocks noGrp="1"/>
          </p:cNvSpPr>
          <p:nvPr>
            <p:ph type="ftr" sz="quarter" idx="11"/>
          </p:nvPr>
        </p:nvSpPr>
        <p:spPr/>
        <p:txBody>
          <a:bodyPr/>
          <a:lstStyle/>
          <a:p>
            <a:r>
              <a:rPr lang="en-US" smtClean="0"/>
              <a:t>DNP 6th National Conference  2013</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8556158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6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4338AA-9E04-4506-B7FD-38B1EDE60B0C}" type="datetime1">
              <a:rPr lang="en-US" smtClean="0"/>
              <a:t>5/29/15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DNP 6th National Conference  2013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6726068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chart" Target="../charts/char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chart" Target="../charts/char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chart" Target="../charts/char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chart" Target="../charts/char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 Id="rId3" Type="http://schemas.openxmlformats.org/officeDocument/2006/relationships/chart" Target="../charts/char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chart" Target="../charts/char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chart" Target="../charts/char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chart" Target="../charts/char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chart" Target="../charts/char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chart" Target="../charts/char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chart" Target="../charts/char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chart" Target="../charts/chart1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chart" Target="../charts/chart14.xml"/><Relationship Id="rId5" Type="http://schemas.openxmlformats.org/officeDocument/2006/relationships/oleObject" Target="../embeddings/oleObject1.bin"/><Relationship Id="rId6" Type="http://schemas.openxmlformats.org/officeDocument/2006/relationships/package" Target="../embeddings/Microsoft_Excel_Sheet2.xlsx"/><Relationship Id="rId7"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chart" Target="../charts/chart15.xml"/><Relationship Id="rId5" Type="http://schemas.openxmlformats.org/officeDocument/2006/relationships/oleObject" Target="../embeddings/oleObject2.bin"/><Relationship Id="rId6" Type="http://schemas.openxmlformats.org/officeDocument/2006/relationships/package" Target="../embeddings/Microsoft_Excel_Sheet4.xlsx"/><Relationship Id="rId7" Type="http://schemas.openxmlformats.org/officeDocument/2006/relationships/image" Target="../media/image6.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chart" Target="../charts/char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chart" Target="../charts/char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chart" Target="../charts/char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chart" Target="../charts/char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chart" Target="../charts/chart2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chart" Target="../charts/char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chart" Target="../charts/chart2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chart" Target="../charts/chart2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chart" Target="../charts/char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762000"/>
            <a:ext cx="8305800" cy="2895600"/>
          </a:xfrm>
        </p:spPr>
        <p:txBody>
          <a:bodyPr>
            <a:normAutofit fontScale="90000"/>
          </a:bodyPr>
          <a:lstStyle/>
          <a:p>
            <a:pPr algn="ctr"/>
            <a:r>
              <a:rPr lang="en-US" dirty="0"/>
              <a:t> </a:t>
            </a:r>
            <a:r>
              <a:rPr lang="en-US" dirty="0" smtClean="0"/>
              <a:t>              </a:t>
            </a:r>
            <a:r>
              <a:rPr lang="en-US" sz="4900" dirty="0" smtClean="0"/>
              <a:t>The State of the DNP:</a:t>
            </a:r>
            <a:br>
              <a:rPr lang="en-US" sz="4900" dirty="0" smtClean="0"/>
            </a:br>
            <a:r>
              <a:rPr lang="en-US" sz="4900" dirty="0"/>
              <a:t> </a:t>
            </a:r>
            <a:r>
              <a:rPr lang="en-US" sz="4900" dirty="0" smtClean="0"/>
              <a:t>           Analysis of Four</a:t>
            </a:r>
            <a:br>
              <a:rPr lang="en-US" sz="4900" dirty="0" smtClean="0"/>
            </a:br>
            <a:r>
              <a:rPr lang="en-US" sz="4900" dirty="0" smtClean="0"/>
              <a:t>            Years of Data</a:t>
            </a:r>
            <a:r>
              <a:rPr lang="en-US" dirty="0" smtClean="0"/>
              <a:t/>
            </a:r>
            <a:br>
              <a:rPr lang="en-US" dirty="0" smtClean="0"/>
            </a:br>
            <a:endParaRPr lang="en-US" sz="4000" dirty="0"/>
          </a:p>
        </p:txBody>
      </p:sp>
      <p:sp>
        <p:nvSpPr>
          <p:cNvPr id="5" name="Subtitle 4"/>
          <p:cNvSpPr>
            <a:spLocks noGrp="1"/>
          </p:cNvSpPr>
          <p:nvPr>
            <p:ph type="subTitle" idx="1"/>
          </p:nvPr>
        </p:nvSpPr>
        <p:spPr>
          <a:xfrm>
            <a:off x="1371600" y="3733800"/>
            <a:ext cx="6400800" cy="2667000"/>
          </a:xfrm>
        </p:spPr>
        <p:txBody>
          <a:bodyPr>
            <a:normAutofit/>
          </a:bodyPr>
          <a:lstStyle/>
          <a:p>
            <a:pPr algn="ctr"/>
            <a:r>
              <a:rPr lang="en-US" dirty="0">
                <a:solidFill>
                  <a:schemeClr val="tx1"/>
                </a:solidFill>
              </a:rPr>
              <a:t>6</a:t>
            </a:r>
            <a:r>
              <a:rPr lang="en-US" baseline="30000" dirty="0" smtClean="0">
                <a:solidFill>
                  <a:schemeClr val="tx1"/>
                </a:solidFill>
              </a:rPr>
              <a:t>th</a:t>
            </a:r>
            <a:r>
              <a:rPr lang="en-US" dirty="0" smtClean="0">
                <a:solidFill>
                  <a:schemeClr val="tx1"/>
                </a:solidFill>
              </a:rPr>
              <a:t> National DNP Conference</a:t>
            </a:r>
          </a:p>
          <a:p>
            <a:pPr algn="ctr"/>
            <a:r>
              <a:rPr lang="en-US" dirty="0" smtClean="0">
                <a:solidFill>
                  <a:schemeClr val="tx1"/>
                </a:solidFill>
              </a:rPr>
              <a:t>September 25-27, 2013</a:t>
            </a:r>
          </a:p>
          <a:p>
            <a:pPr algn="ctr"/>
            <a:r>
              <a:rPr lang="en-US" dirty="0" smtClean="0">
                <a:solidFill>
                  <a:schemeClr val="tx1"/>
                </a:solidFill>
              </a:rPr>
              <a:t>David G. O’Dell, DNP</a:t>
            </a:r>
          </a:p>
          <a:p>
            <a:pPr algn="ctr"/>
            <a:r>
              <a:rPr lang="en-US" dirty="0" smtClean="0">
                <a:solidFill>
                  <a:schemeClr val="tx1"/>
                </a:solidFill>
              </a:rPr>
              <a:t>Karen Crowley, DNP</a:t>
            </a:r>
          </a:p>
          <a:p>
            <a:pPr algn="ctr"/>
            <a:endParaRPr lang="en-US" dirty="0"/>
          </a:p>
        </p:txBody>
      </p:sp>
      <p:pic>
        <p:nvPicPr>
          <p:cNvPr id="3" name="Picture 2" descr="Smal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654300" cy="25781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048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chemeClr val="tx2">
                    <a:lumMod val="75000"/>
                  </a:schemeClr>
                </a:solidFill>
                <a:latin typeface="+mj-lt"/>
                <a:ea typeface="+mj-ea"/>
                <a:cs typeface="+mj-cs"/>
              </a:rPr>
              <a:t>Overall </a:t>
            </a:r>
            <a:r>
              <a:rPr lang="en-US" sz="4400" dirty="0" smtClean="0">
                <a:solidFill>
                  <a:schemeClr val="tx2">
                    <a:lumMod val="75000"/>
                  </a:schemeClr>
                </a:solidFill>
                <a:latin typeface="+mj-lt"/>
                <a:ea typeface="+mj-ea"/>
                <a:cs typeface="+mj-cs"/>
              </a:rPr>
              <a:t>Doctorate Degree in Nursing</a:t>
            </a: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 Picture </a:t>
            </a:r>
            <a:r>
              <a:rPr kumimoji="0" lang="en-US" sz="3000" b="0" i="0" u="none" strike="noStrike" kern="1200" cap="none" spc="0" normalizeH="0" baseline="0" noProof="0" dirty="0" smtClean="0">
                <a:ln>
                  <a:noFill/>
                </a:ln>
                <a:solidFill>
                  <a:schemeClr val="tx2">
                    <a:lumMod val="75000"/>
                  </a:schemeClr>
                </a:solidFill>
                <a:effectLst/>
                <a:uLnTx/>
                <a:uFillTx/>
                <a:latin typeface="+mj-lt"/>
                <a:ea typeface="+mj-ea"/>
                <a:cs typeface="+mj-cs"/>
              </a:rPr>
              <a:t>(per AACN)</a:t>
            </a:r>
            <a:endParaRPr kumimoji="0" lang="en-US" sz="30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30362"/>
            <a:ext cx="8229600" cy="4525963"/>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Number of active programs</a:t>
            </a:r>
            <a:r>
              <a:rPr kumimoji="0" lang="en-US" sz="3200" b="0" i="0" u="none" strike="noStrike" kern="1200" cap="none" spc="0" normalizeH="0" noProof="0" dirty="0" smtClean="0">
                <a:ln>
                  <a:noFill/>
                </a:ln>
                <a:solidFill>
                  <a:schemeClr val="tx1"/>
                </a:solidFill>
                <a:effectLst/>
                <a:uLnTx/>
                <a:uFillTx/>
                <a:latin typeface="+mn-lt"/>
                <a:ea typeface="+mn-ea"/>
                <a:cs typeface="+mn-cs"/>
              </a:rPr>
              <a:t> in the U.S.</a:t>
            </a:r>
          </a:p>
          <a:p>
            <a:pPr lvl="1">
              <a:spcBef>
                <a:spcPct val="20000"/>
              </a:spcBef>
              <a:defRPr/>
            </a:pPr>
            <a:r>
              <a:rPr lang="en-US" sz="3200" baseline="0" dirty="0" smtClean="0"/>
              <a:t>	</a:t>
            </a:r>
            <a:r>
              <a:rPr lang="en-US" sz="3200" u="sng" baseline="0" dirty="0" smtClean="0"/>
              <a:t>DNP</a:t>
            </a:r>
            <a:r>
              <a:rPr lang="en-US" sz="3200" baseline="0" dirty="0" smtClean="0"/>
              <a:t>				</a:t>
            </a:r>
            <a:r>
              <a:rPr lang="en-US" sz="3200" u="sng" baseline="0" dirty="0" smtClean="0"/>
              <a:t>PhD</a:t>
            </a:r>
          </a:p>
          <a:p>
            <a:pPr lvl="1">
              <a:spcBef>
                <a:spcPct val="20000"/>
              </a:spcBef>
              <a:defRPr/>
            </a:pPr>
            <a:r>
              <a:rPr kumimoji="0" lang="en-US" sz="3200" b="0" i="0" u="none" strike="noStrike" kern="1200" cap="none" spc="0" normalizeH="0" noProof="0" dirty="0" smtClean="0">
                <a:ln>
                  <a:noFill/>
                </a:ln>
                <a:solidFill>
                  <a:schemeClr val="tx1"/>
                </a:solidFill>
                <a:effectLst/>
                <a:uLnTx/>
                <a:uFillTx/>
                <a:latin typeface="+mn-lt"/>
                <a:ea typeface="+mn-ea"/>
                <a:cs typeface="+mn-cs"/>
              </a:rPr>
              <a:t>	2006: 20			2006: 103</a:t>
            </a:r>
          </a:p>
          <a:p>
            <a:pPr lvl="1">
              <a:spcBef>
                <a:spcPct val="20000"/>
              </a:spcBef>
              <a:defRPr/>
            </a:pPr>
            <a:r>
              <a:rPr lang="en-US" sz="3200" dirty="0"/>
              <a:t>	</a:t>
            </a:r>
            <a:r>
              <a:rPr lang="en-US" sz="3200" dirty="0" smtClean="0"/>
              <a:t>2007: 53			2007: 111</a:t>
            </a:r>
          </a:p>
          <a:p>
            <a:pPr lvl="1">
              <a:spcBef>
                <a:spcPct val="20000"/>
              </a:spcBef>
              <a:defRPr/>
            </a:pPr>
            <a:r>
              <a:rPr kumimoji="0" lang="en-US" sz="3200" b="0" i="0" u="none" strike="noStrike" kern="1200" cap="none" spc="0" normalizeH="0" noProof="0" dirty="0">
                <a:ln>
                  <a:noFill/>
                </a:ln>
                <a:solidFill>
                  <a:schemeClr val="tx1"/>
                </a:solidFill>
                <a:effectLst/>
                <a:uLnTx/>
                <a:uFillTx/>
                <a:latin typeface="+mn-lt"/>
                <a:ea typeface="+mn-ea"/>
                <a:cs typeface="+mn-cs"/>
              </a:rPr>
              <a:t>	</a:t>
            </a:r>
            <a:r>
              <a:rPr kumimoji="0" lang="en-US" sz="3200" b="0" i="0" u="none" strike="noStrike" kern="1200" cap="none" spc="0" normalizeH="0" noProof="0" dirty="0" smtClean="0">
                <a:ln>
                  <a:noFill/>
                </a:ln>
                <a:solidFill>
                  <a:schemeClr val="tx1"/>
                </a:solidFill>
                <a:effectLst/>
                <a:uLnTx/>
                <a:uFillTx/>
                <a:latin typeface="+mn-lt"/>
                <a:ea typeface="+mn-ea"/>
                <a:cs typeface="+mn-cs"/>
              </a:rPr>
              <a:t>2008: 92			2008: 116</a:t>
            </a:r>
          </a:p>
          <a:p>
            <a:pPr lvl="1">
              <a:spcBef>
                <a:spcPct val="20000"/>
              </a:spcBef>
              <a:defRPr/>
            </a:pPr>
            <a:r>
              <a:rPr lang="en-US" sz="3200" dirty="0" smtClean="0"/>
              <a:t>	2009: 120			2009: 120</a:t>
            </a:r>
            <a:endParaRPr kumimoji="0" lang="en-US" sz="3200" b="0" i="0" u="none" strike="noStrike" kern="1200" cap="none" spc="0" normalizeH="0" noProof="0" dirty="0">
              <a:ln>
                <a:noFill/>
              </a:ln>
              <a:solidFill>
                <a:schemeClr val="tx1"/>
              </a:solidFill>
              <a:effectLst/>
              <a:uLnTx/>
              <a:uFillTx/>
              <a:latin typeface="+mn-lt"/>
              <a:ea typeface="+mn-ea"/>
              <a:cs typeface="+mn-cs"/>
            </a:endParaRPr>
          </a:p>
          <a:p>
            <a:pPr lvl="1">
              <a:spcBef>
                <a:spcPct val="20000"/>
              </a:spcBef>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2010:</a:t>
            </a:r>
            <a:r>
              <a:rPr kumimoji="0" lang="en-US" sz="3200" b="0" i="0" u="none" strike="noStrike" kern="1200" cap="none" spc="0" normalizeH="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131 			2010: 124</a:t>
            </a:r>
          </a:p>
          <a:p>
            <a:pPr lvl="1">
              <a:spcBef>
                <a:spcPct val="20000"/>
              </a:spcBef>
              <a:defRPr/>
            </a:pPr>
            <a:r>
              <a:rPr lang="en-US" sz="3200" dirty="0" smtClean="0"/>
              <a:t>	</a:t>
            </a:r>
            <a:r>
              <a:rPr lang="en-US" sz="3200" dirty="0" smtClean="0">
                <a:solidFill>
                  <a:srgbClr val="000000"/>
                </a:solidFill>
              </a:rPr>
              <a:t>2011</a:t>
            </a:r>
            <a:r>
              <a:rPr lang="en-US" sz="3200" dirty="0">
                <a:solidFill>
                  <a:srgbClr val="000000"/>
                </a:solidFill>
              </a:rPr>
              <a:t>: </a:t>
            </a:r>
            <a:r>
              <a:rPr lang="en-US" sz="3200" dirty="0" smtClean="0">
                <a:solidFill>
                  <a:srgbClr val="000000"/>
                </a:solidFill>
              </a:rPr>
              <a:t>154			2011: 126</a:t>
            </a:r>
            <a:endParaRPr lang="en-US" sz="3200" dirty="0">
              <a:solidFill>
                <a:srgbClr val="000000"/>
              </a:solidFill>
            </a:endParaRPr>
          </a:p>
          <a:p>
            <a:pPr lvl="1">
              <a:spcBef>
                <a:spcPct val="20000"/>
              </a:spcBef>
              <a:defRPr/>
            </a:pPr>
            <a:r>
              <a:rPr lang="en-US" sz="3200" dirty="0" smtClean="0">
                <a:solidFill>
                  <a:srgbClr val="000000"/>
                </a:solidFill>
              </a:rPr>
              <a:t>	2012: 184			2012: ?</a:t>
            </a:r>
          </a:p>
          <a:p>
            <a:pPr lvl="1">
              <a:spcBef>
                <a:spcPct val="20000"/>
              </a:spcBef>
              <a:defRPr/>
            </a:pPr>
            <a:r>
              <a:rPr lang="en-US" sz="3200" dirty="0">
                <a:solidFill>
                  <a:srgbClr val="000000"/>
                </a:solidFill>
              </a:rPr>
              <a:t>	</a:t>
            </a:r>
            <a:r>
              <a:rPr lang="en-US" sz="3200" dirty="0" smtClean="0">
                <a:solidFill>
                  <a:srgbClr val="000000"/>
                </a:solidFill>
              </a:rPr>
              <a:t>2013: 233 (data on 200)	2013: ?</a:t>
            </a:r>
            <a:endParaRPr lang="en-US" sz="3200" dirty="0">
              <a:solidFill>
                <a:srgbClr val="000000"/>
              </a:solidFill>
            </a:endParaRPr>
          </a:p>
        </p:txBody>
      </p:sp>
      <p:sp>
        <p:nvSpPr>
          <p:cNvPr id="4" name="Footer Placeholder 3"/>
          <p:cNvSpPr>
            <a:spLocks noGrp="1"/>
          </p:cNvSpPr>
          <p:nvPr>
            <p:ph type="ftr" sz="quarter" idx="11"/>
          </p:nvPr>
        </p:nvSpPr>
        <p:spPr/>
        <p:txBody>
          <a:bodyPr/>
          <a:lstStyle/>
          <a:p>
            <a:r>
              <a:rPr lang="en-US" dirty="0" smtClean="0"/>
              <a:t>6th National DNP Conference  2013</a:t>
            </a:r>
            <a:endParaRPr lang="en-US" dirty="0"/>
          </a:p>
        </p:txBody>
      </p:sp>
      <p:sp>
        <p:nvSpPr>
          <p:cNvPr id="5" name="Slide Number Placeholder 4"/>
          <p:cNvSpPr>
            <a:spLocks noGrp="1"/>
          </p:cNvSpPr>
          <p:nvPr>
            <p:ph type="sldNum" sz="quarter" idx="12"/>
          </p:nvPr>
        </p:nvSpPr>
        <p:spPr>
          <a:xfrm>
            <a:off x="6553200" y="6386512"/>
            <a:ext cx="2133600" cy="365125"/>
          </a:xfrm>
        </p:spPr>
        <p:txBody>
          <a:bodyPr/>
          <a:lstStyle/>
          <a:p>
            <a:fld id="{A55F5322-F9B0-48DB-8CB3-F91F554C0627}" type="slidenum">
              <a:rPr lang="en-US" smtClean="0"/>
              <a:pPr/>
              <a:t>10</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DNP 6th National Conference  2013</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5" name="Picture 4" descr="thru201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601470"/>
            <a:ext cx="8522052" cy="4646930"/>
          </a:xfrm>
          <a:prstGeom prst="rect">
            <a:avLst/>
          </a:prstGeom>
        </p:spPr>
      </p:pic>
      <p:sp>
        <p:nvSpPr>
          <p:cNvPr id="7" name="TextBox 6"/>
          <p:cNvSpPr txBox="1"/>
          <p:nvPr/>
        </p:nvSpPr>
        <p:spPr>
          <a:xfrm>
            <a:off x="1295400" y="381001"/>
            <a:ext cx="6858000" cy="1231106"/>
          </a:xfrm>
          <a:prstGeom prst="rect">
            <a:avLst/>
          </a:prstGeom>
          <a:noFill/>
        </p:spPr>
        <p:txBody>
          <a:bodyPr wrap="square" rtlCol="0">
            <a:spAutoFit/>
          </a:bodyPr>
          <a:lstStyle/>
          <a:p>
            <a:pPr algn="ctr"/>
            <a:r>
              <a:rPr lang="en-US" sz="2800" b="1" dirty="0" smtClean="0"/>
              <a:t>Growth of Doctoral Nursing Programs: 2006-2012</a:t>
            </a:r>
          </a:p>
          <a:p>
            <a:pPr algn="ctr"/>
            <a:r>
              <a:rPr lang="en-US" b="1" dirty="0" smtClean="0"/>
              <a:t>AACN 2012, Updated April 2, 2013</a:t>
            </a:r>
            <a:endParaRPr lang="en-US" b="1" dirty="0"/>
          </a:p>
        </p:txBody>
      </p:sp>
    </p:spTree>
    <p:extLst>
      <p:ext uri="{BB962C8B-B14F-4D97-AF65-F5344CB8AC3E}">
        <p14:creationId xmlns:p14="http://schemas.microsoft.com/office/powerpoint/2010/main" val="4119936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DNP 6th National Conference  2013</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pic>
        <p:nvPicPr>
          <p:cNvPr id="3" name="Picture 2" descr="AACN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91425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DNP 6th National Conference  2013</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pic>
        <p:nvPicPr>
          <p:cNvPr id="3" name="Picture 2" descr="AACN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2513365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Entry Point(%)</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14</a:t>
            </a:fld>
            <a:endParaRPr lang="en-US" dirty="0"/>
          </a:p>
        </p:txBody>
      </p:sp>
      <p:graphicFrame>
        <p:nvGraphicFramePr>
          <p:cNvPr id="8" name="Chart 7"/>
          <p:cNvGraphicFramePr/>
          <p:nvPr>
            <p:extLst>
              <p:ext uri="{D42A27DB-BD31-4B8C-83A1-F6EECF244321}">
                <p14:modId xmlns:p14="http://schemas.microsoft.com/office/powerpoint/2010/main" val="1646972105"/>
              </p:ext>
            </p:extLst>
          </p:nvPr>
        </p:nvGraphicFramePr>
        <p:xfrm>
          <a:off x="685800" y="1295400"/>
          <a:ext cx="80010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015216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Curriculum Delivery Models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15</a:t>
            </a:fld>
            <a:endParaRPr lang="en-US" dirty="0"/>
          </a:p>
        </p:txBody>
      </p:sp>
      <p:graphicFrame>
        <p:nvGraphicFramePr>
          <p:cNvPr id="7" name="Chart 6"/>
          <p:cNvGraphicFramePr/>
          <p:nvPr>
            <p:extLst>
              <p:ext uri="{D42A27DB-BD31-4B8C-83A1-F6EECF244321}">
                <p14:modId xmlns:p14="http://schemas.microsoft.com/office/powerpoint/2010/main" val="1876248937"/>
              </p:ext>
            </p:extLst>
          </p:nvPr>
        </p:nvGraphicFramePr>
        <p:xfrm>
          <a:off x="457200" y="1371600"/>
          <a:ext cx="8346017"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78872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Rigor: CREDIT hours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Range /</a:t>
            </a:r>
            <a:r>
              <a:rPr kumimoji="0" lang="en-US" sz="4400" b="0" i="0" u="none" strike="noStrike" kern="1200" cap="none" spc="0" normalizeH="0" noProof="0" dirty="0" smtClean="0">
                <a:ln>
                  <a:noFill/>
                </a:ln>
                <a:solidFill>
                  <a:schemeClr val="tx2">
                    <a:lumMod val="75000"/>
                  </a:schemeClr>
                </a:solidFill>
                <a:effectLst/>
                <a:uLnTx/>
                <a:uFillTx/>
                <a:latin typeface="+mj-lt"/>
                <a:ea typeface="+mj-ea"/>
                <a:cs typeface="+mj-cs"/>
              </a:rPr>
              <a:t> Variability (BSN to DNP only)</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a:xfrm>
            <a:off x="3124200" y="6248400"/>
            <a:ext cx="2895600" cy="365125"/>
          </a:xfrm>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16</a:t>
            </a:fld>
            <a:endParaRPr lang="en-US" dirty="0"/>
          </a:p>
        </p:txBody>
      </p:sp>
      <p:graphicFrame>
        <p:nvGraphicFramePr>
          <p:cNvPr id="12" name="Chart 11"/>
          <p:cNvGraphicFramePr/>
          <p:nvPr>
            <p:extLst>
              <p:ext uri="{D42A27DB-BD31-4B8C-83A1-F6EECF244321}">
                <p14:modId xmlns:p14="http://schemas.microsoft.com/office/powerpoint/2010/main" val="2204694774"/>
              </p:ext>
            </p:extLst>
          </p:nvPr>
        </p:nvGraphicFramePr>
        <p:xfrm>
          <a:off x="457200" y="1447800"/>
          <a:ext cx="83058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209188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Rigor: CREDIT hours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Range /</a:t>
            </a:r>
            <a:r>
              <a:rPr kumimoji="0" lang="en-US" sz="4400" b="0" i="0" u="none" strike="noStrike" kern="1200" cap="none" spc="0" normalizeH="0" noProof="0" dirty="0" smtClean="0">
                <a:ln>
                  <a:noFill/>
                </a:ln>
                <a:solidFill>
                  <a:schemeClr val="tx2">
                    <a:lumMod val="75000"/>
                  </a:schemeClr>
                </a:solidFill>
                <a:effectLst/>
                <a:uLnTx/>
                <a:uFillTx/>
                <a:latin typeface="+mj-lt"/>
                <a:ea typeface="+mj-ea"/>
                <a:cs typeface="+mj-cs"/>
              </a:rPr>
              <a:t> Variability (MSN to DNP only)</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17</a:t>
            </a:fld>
            <a:endParaRPr lang="en-US" dirty="0"/>
          </a:p>
        </p:txBody>
      </p:sp>
      <p:graphicFrame>
        <p:nvGraphicFramePr>
          <p:cNvPr id="9" name="Chart 8"/>
          <p:cNvGraphicFramePr/>
          <p:nvPr>
            <p:extLst>
              <p:ext uri="{D42A27DB-BD31-4B8C-83A1-F6EECF244321}">
                <p14:modId xmlns:p14="http://schemas.microsoft.com/office/powerpoint/2010/main" val="205761564"/>
              </p:ext>
            </p:extLst>
          </p:nvPr>
        </p:nvGraphicFramePr>
        <p:xfrm>
          <a:off x="381000" y="1524000"/>
          <a:ext cx="838200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086372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lvl="0" algn="ctr">
              <a:spcBef>
                <a:spcPct val="0"/>
              </a:spcBef>
              <a:defRPr/>
            </a:pPr>
            <a:r>
              <a:rPr lang="en-US" sz="4400" dirty="0">
                <a:solidFill>
                  <a:schemeClr val="tx2">
                    <a:lumMod val="75000"/>
                  </a:schemeClr>
                </a:solidFill>
              </a:rPr>
              <a:t>DNP Program Rigor: </a:t>
            </a:r>
            <a:r>
              <a:rPr lang="en-US" sz="4400" dirty="0" smtClean="0">
                <a:solidFill>
                  <a:schemeClr val="tx2">
                    <a:lumMod val="75000"/>
                  </a:schemeClr>
                </a:solidFill>
              </a:rPr>
              <a:t>CLINICAL </a:t>
            </a:r>
            <a:r>
              <a:rPr lang="en-US" sz="4400" dirty="0">
                <a:solidFill>
                  <a:schemeClr val="tx2">
                    <a:lumMod val="75000"/>
                  </a:schemeClr>
                </a:solidFill>
              </a:rPr>
              <a:t>hours</a:t>
            </a:r>
          </a:p>
          <a:p>
            <a:pPr lvl="0" algn="ctr">
              <a:spcBef>
                <a:spcPct val="0"/>
              </a:spcBef>
              <a:defRPr/>
            </a:pPr>
            <a:r>
              <a:rPr lang="en-US" sz="4400" dirty="0">
                <a:solidFill>
                  <a:schemeClr val="tx2">
                    <a:lumMod val="75000"/>
                  </a:schemeClr>
                </a:solidFill>
              </a:rPr>
              <a:t>Range / Variability (BSN to DNP only)</a:t>
            </a: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18</a:t>
            </a:fld>
            <a:endParaRPr lang="en-US" dirty="0"/>
          </a:p>
        </p:txBody>
      </p:sp>
      <p:graphicFrame>
        <p:nvGraphicFramePr>
          <p:cNvPr id="7" name="Chart 6"/>
          <p:cNvGraphicFramePr/>
          <p:nvPr>
            <p:extLst>
              <p:ext uri="{D42A27DB-BD31-4B8C-83A1-F6EECF244321}">
                <p14:modId xmlns:p14="http://schemas.microsoft.com/office/powerpoint/2010/main" val="2660445919"/>
              </p:ext>
            </p:extLst>
          </p:nvPr>
        </p:nvGraphicFramePr>
        <p:xfrm>
          <a:off x="533400" y="1524000"/>
          <a:ext cx="8001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0876700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lvl="0" algn="ctr">
              <a:spcBef>
                <a:spcPct val="0"/>
              </a:spcBef>
              <a:defRPr/>
            </a:pPr>
            <a:r>
              <a:rPr lang="en-US" sz="4400" dirty="0">
                <a:solidFill>
                  <a:schemeClr val="tx2">
                    <a:lumMod val="75000"/>
                  </a:schemeClr>
                </a:solidFill>
              </a:rPr>
              <a:t>DNP Program Rigor: </a:t>
            </a:r>
            <a:r>
              <a:rPr lang="en-US" sz="4400" dirty="0" smtClean="0">
                <a:solidFill>
                  <a:schemeClr val="tx2">
                    <a:lumMod val="75000"/>
                  </a:schemeClr>
                </a:solidFill>
              </a:rPr>
              <a:t>CLINICAL </a:t>
            </a:r>
            <a:r>
              <a:rPr lang="en-US" sz="4400" dirty="0">
                <a:solidFill>
                  <a:schemeClr val="tx2">
                    <a:lumMod val="75000"/>
                  </a:schemeClr>
                </a:solidFill>
              </a:rPr>
              <a:t>hours</a:t>
            </a:r>
          </a:p>
          <a:p>
            <a:pPr lvl="0" algn="ctr">
              <a:spcBef>
                <a:spcPct val="0"/>
              </a:spcBef>
              <a:defRPr/>
            </a:pPr>
            <a:r>
              <a:rPr lang="en-US" sz="4400" dirty="0">
                <a:solidFill>
                  <a:schemeClr val="tx2">
                    <a:lumMod val="75000"/>
                  </a:schemeClr>
                </a:solidFill>
              </a:rPr>
              <a:t>Range / Variability </a:t>
            </a:r>
            <a:r>
              <a:rPr lang="en-US" sz="4400" dirty="0" smtClean="0">
                <a:solidFill>
                  <a:schemeClr val="tx2">
                    <a:lumMod val="75000"/>
                  </a:schemeClr>
                </a:solidFill>
              </a:rPr>
              <a:t>(MSN </a:t>
            </a:r>
            <a:r>
              <a:rPr lang="en-US" sz="4400" dirty="0">
                <a:solidFill>
                  <a:schemeClr val="tx2">
                    <a:lumMod val="75000"/>
                  </a:schemeClr>
                </a:solidFill>
              </a:rPr>
              <a:t>to DNP only)</a:t>
            </a: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19</a:t>
            </a:fld>
            <a:endParaRPr lang="en-US" dirty="0"/>
          </a:p>
        </p:txBody>
      </p:sp>
      <p:graphicFrame>
        <p:nvGraphicFramePr>
          <p:cNvPr id="7" name="Chart 6"/>
          <p:cNvGraphicFramePr/>
          <p:nvPr>
            <p:extLst>
              <p:ext uri="{D42A27DB-BD31-4B8C-83A1-F6EECF244321}">
                <p14:modId xmlns:p14="http://schemas.microsoft.com/office/powerpoint/2010/main" val="3781401935"/>
              </p:ext>
            </p:extLst>
          </p:nvPr>
        </p:nvGraphicFramePr>
        <p:xfrm>
          <a:off x="533400" y="1524000"/>
          <a:ext cx="81534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58870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DNP Outcomes Survey</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2010 Team</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Development Team: </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Stephanie Ahmed</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DNP, FNP-BC</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Catherine S. Bishop</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DNP, NP, AOCNP</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Karen Crowley</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DNP, APRN-BC, WHNP, ANP</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Donald Grimes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DNP, RN</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Star Evangelista Hoffman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DNP, Med, CNL</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David G. O’Dell</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DNP, FNP-BC</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Marie G. Young</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DNP, MPH, FNP, PMHNP</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Footer Placeholder 1"/>
          <p:cNvSpPr>
            <a:spLocks noGrp="1"/>
          </p:cNvSpPr>
          <p:nvPr>
            <p:ph type="ftr" sz="quarter" idx="11"/>
          </p:nvPr>
        </p:nvSpPr>
        <p:spPr/>
        <p:txBody>
          <a:bodyPr/>
          <a:lstStyle/>
          <a:p>
            <a:r>
              <a:rPr lang="en-US" dirty="0" smtClean="0"/>
              <a:t>6th National DNP Conference  2013</a:t>
            </a:r>
            <a:endParaRPr lang="en-US" dirty="0"/>
          </a:p>
        </p:txBody>
      </p:sp>
      <p:sp>
        <p:nvSpPr>
          <p:cNvPr id="6" name="Slide Number Placeholder 4"/>
          <p:cNvSpPr>
            <a:spLocks noGrp="1"/>
          </p:cNvSpPr>
          <p:nvPr>
            <p:ph type="sldNum" sz="quarter" idx="12"/>
          </p:nvPr>
        </p:nvSpPr>
        <p:spPr/>
        <p:txBody>
          <a:bodyPr/>
          <a:lstStyle/>
          <a:p>
            <a:fld id="{A55F5322-F9B0-48DB-8CB3-F91F554C0627}" type="slidenum">
              <a:rPr lang="en-US" smtClean="0"/>
              <a:pPr/>
              <a:t>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lvl="0" algn="ctr">
              <a:spcBef>
                <a:spcPct val="0"/>
              </a:spcBef>
              <a:defRPr/>
            </a:pPr>
            <a:r>
              <a:rPr lang="en-US" sz="4400" dirty="0">
                <a:solidFill>
                  <a:schemeClr val="tx2">
                    <a:lumMod val="75000"/>
                  </a:schemeClr>
                </a:solidFill>
              </a:rPr>
              <a:t>DNP Program Rigor: </a:t>
            </a:r>
            <a:r>
              <a:rPr lang="en-US" sz="4400" dirty="0" smtClean="0">
                <a:solidFill>
                  <a:schemeClr val="tx2">
                    <a:lumMod val="75000"/>
                  </a:schemeClr>
                </a:solidFill>
              </a:rPr>
              <a:t>Comments</a:t>
            </a:r>
            <a:endParaRPr lang="en-US" sz="4400" dirty="0">
              <a:solidFill>
                <a:schemeClr val="tx2">
                  <a:lumMod val="75000"/>
                </a:schemeClr>
              </a:solidFill>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20</a:t>
            </a:fld>
            <a:endParaRPr lang="en-US" dirty="0"/>
          </a:p>
        </p:txBody>
      </p:sp>
      <p:sp>
        <p:nvSpPr>
          <p:cNvPr id="8" name="TextBox 7"/>
          <p:cNvSpPr txBox="1"/>
          <p:nvPr/>
        </p:nvSpPr>
        <p:spPr>
          <a:xfrm>
            <a:off x="533400" y="1676400"/>
            <a:ext cx="8001000" cy="4524315"/>
          </a:xfrm>
          <a:prstGeom prst="rect">
            <a:avLst/>
          </a:prstGeom>
          <a:noFill/>
        </p:spPr>
        <p:txBody>
          <a:bodyPr wrap="square" rtlCol="0">
            <a:spAutoFit/>
          </a:bodyPr>
          <a:lstStyle/>
          <a:p>
            <a:r>
              <a:rPr lang="en-US" sz="3200" dirty="0" smtClean="0"/>
              <a:t>* The variation in hours for BSN to DNP and MSN to DNP in both clinical and credit hours continues to show increased diversity in the intensity and rigor of DNP programs around the country. </a:t>
            </a:r>
          </a:p>
          <a:p>
            <a:r>
              <a:rPr lang="en-US" sz="3200" dirty="0" smtClean="0"/>
              <a:t>* The inconsistency in educational rigor, as reflected in hours, intimates that the DNP is not yet a degree with a uniform understanding of intent, capabilities and possible outcomes. </a:t>
            </a:r>
            <a:endParaRPr lang="en-US" sz="3200" dirty="0"/>
          </a:p>
        </p:txBody>
      </p:sp>
    </p:spTree>
    <p:extLst>
      <p:ext uri="{BB962C8B-B14F-4D97-AF65-F5344CB8AC3E}">
        <p14:creationId xmlns:p14="http://schemas.microsoft.com/office/powerpoint/2010/main" val="368118408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Advanced Practice</a:t>
            </a:r>
            <a:r>
              <a:rPr kumimoji="0" lang="en-US" sz="4400" b="0" i="0" u="none" strike="noStrike" kern="1200" cap="none" spc="0" normalizeH="0" noProof="0" dirty="0" smtClean="0">
                <a:ln>
                  <a:noFill/>
                </a:ln>
                <a:solidFill>
                  <a:schemeClr val="tx2">
                    <a:lumMod val="75000"/>
                  </a:schemeClr>
                </a:solidFill>
                <a:effectLst/>
                <a:uLnTx/>
                <a:uFillTx/>
                <a:latin typeface="+mj-lt"/>
                <a:ea typeface="+mj-ea"/>
                <a:cs typeface="+mj-cs"/>
              </a:rPr>
              <a:t> Clinical Role</a:t>
            </a:r>
            <a:r>
              <a:rPr lang="en-US" sz="4400" dirty="0" smtClean="0">
                <a:solidFill>
                  <a:schemeClr val="tx2">
                    <a:lumMod val="75000"/>
                  </a:schemeClr>
                </a:solidFill>
                <a:latin typeface="+mj-lt"/>
                <a:ea typeface="+mj-ea"/>
                <a:cs typeface="+mj-cs"/>
              </a:rPr>
              <a:t>: DNP Program Entry (%)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21</a:t>
            </a:fld>
            <a:endParaRPr lang="en-US" dirty="0"/>
          </a:p>
        </p:txBody>
      </p:sp>
      <p:graphicFrame>
        <p:nvGraphicFramePr>
          <p:cNvPr id="7" name="Chart 6"/>
          <p:cNvGraphicFramePr/>
          <p:nvPr>
            <p:extLst>
              <p:ext uri="{D42A27DB-BD31-4B8C-83A1-F6EECF244321}">
                <p14:modId xmlns:p14="http://schemas.microsoft.com/office/powerpoint/2010/main" val="2034272802"/>
              </p:ext>
            </p:extLst>
          </p:nvPr>
        </p:nvGraphicFramePr>
        <p:xfrm>
          <a:off x="609600" y="1462617"/>
          <a:ext cx="8153400" cy="47857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384641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Advanced Practice</a:t>
            </a:r>
            <a:r>
              <a:rPr kumimoji="0" lang="en-US" sz="4400" b="0" i="0" u="none" strike="noStrike" kern="1200" cap="none" spc="0" normalizeH="0" noProof="0" dirty="0" smtClean="0">
                <a:ln>
                  <a:noFill/>
                </a:ln>
                <a:solidFill>
                  <a:schemeClr val="tx2">
                    <a:lumMod val="75000"/>
                  </a:schemeClr>
                </a:solidFill>
                <a:effectLst/>
                <a:uLnTx/>
                <a:uFillTx/>
                <a:latin typeface="+mj-lt"/>
                <a:ea typeface="+mj-ea"/>
                <a:cs typeface="+mj-cs"/>
              </a:rPr>
              <a:t> Non-Clinical Role</a:t>
            </a:r>
            <a:r>
              <a:rPr lang="en-US" sz="4400" dirty="0" smtClean="0">
                <a:solidFill>
                  <a:schemeClr val="tx2">
                    <a:lumMod val="75000"/>
                  </a:schemeClr>
                </a:solidFill>
                <a:latin typeface="+mj-lt"/>
                <a:ea typeface="+mj-ea"/>
                <a:cs typeface="+mj-cs"/>
              </a:rPr>
              <a:t>: DNP Program Entry (%)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22</a:t>
            </a:fld>
            <a:endParaRPr lang="en-US" dirty="0"/>
          </a:p>
        </p:txBody>
      </p:sp>
      <p:graphicFrame>
        <p:nvGraphicFramePr>
          <p:cNvPr id="8" name="Chart 7"/>
          <p:cNvGraphicFramePr/>
          <p:nvPr>
            <p:extLst>
              <p:ext uri="{D42A27DB-BD31-4B8C-83A1-F6EECF244321}">
                <p14:modId xmlns:p14="http://schemas.microsoft.com/office/powerpoint/2010/main" val="410058414"/>
              </p:ext>
            </p:extLst>
          </p:nvPr>
        </p:nvGraphicFramePr>
        <p:xfrm>
          <a:off x="457200" y="1479550"/>
          <a:ext cx="8382000" cy="47688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930511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Entry: Comments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23</a:t>
            </a:fld>
            <a:endParaRPr lang="en-US" dirty="0"/>
          </a:p>
        </p:txBody>
      </p:sp>
      <p:sp>
        <p:nvSpPr>
          <p:cNvPr id="7" name="TextBox 6"/>
          <p:cNvSpPr txBox="1"/>
          <p:nvPr/>
        </p:nvSpPr>
        <p:spPr>
          <a:xfrm>
            <a:off x="457201" y="1447800"/>
            <a:ext cx="8077199" cy="5663089"/>
          </a:xfrm>
          <a:prstGeom prst="rect">
            <a:avLst/>
          </a:prstGeom>
          <a:noFill/>
        </p:spPr>
        <p:txBody>
          <a:bodyPr wrap="square" rtlCol="0">
            <a:spAutoFit/>
          </a:bodyPr>
          <a:lstStyle/>
          <a:p>
            <a:pPr marL="285750" indent="-285750">
              <a:buFontTx/>
              <a:buChar char="•"/>
            </a:pPr>
            <a:r>
              <a:rPr lang="en-US" sz="2800" dirty="0" smtClean="0"/>
              <a:t>The majority of those entering DNP programs continue to come from clinical tracks, with the NP with larger numbers over the CNS, CNM, and CRNA. All clinical tracks are showing an increasing trend except for the NP. </a:t>
            </a:r>
          </a:p>
          <a:p>
            <a:pPr marL="285750" indent="-285750">
              <a:buFontTx/>
              <a:buChar char="•"/>
            </a:pPr>
            <a:r>
              <a:rPr lang="en-US" sz="2800" dirty="0" smtClean="0"/>
              <a:t>Of non-clinical tracks, the largest group is the Executive with increasing trends. </a:t>
            </a:r>
            <a:endParaRPr lang="en-US" sz="2800" dirty="0"/>
          </a:p>
          <a:p>
            <a:pPr marL="285750" indent="-285750">
              <a:buFontTx/>
              <a:buChar char="•"/>
            </a:pPr>
            <a:r>
              <a:rPr lang="en-US" sz="2800" dirty="0" smtClean="0"/>
              <a:t>Those that identify a nursing education track availability are decreasing</a:t>
            </a:r>
          </a:p>
          <a:p>
            <a:pPr marL="285750" indent="-285750">
              <a:buFontTx/>
              <a:buChar char="•"/>
            </a:pPr>
            <a:r>
              <a:rPr lang="en-US" sz="2800" dirty="0" smtClean="0"/>
              <a:t>Informatics as a designated area of practice continues a slow upward trajectory</a:t>
            </a:r>
          </a:p>
          <a:p>
            <a:pPr marL="285750" indent="-285750">
              <a:buFontTx/>
              <a:buChar char="•"/>
            </a:pPr>
            <a:endParaRPr lang="en-US" dirty="0" smtClean="0"/>
          </a:p>
          <a:p>
            <a:pPr marL="285750" indent="-285750">
              <a:buFontTx/>
              <a:buChar char="•"/>
            </a:pPr>
            <a:endParaRPr lang="en-US" dirty="0" smtClean="0"/>
          </a:p>
          <a:p>
            <a:endParaRPr lang="en-US" dirty="0"/>
          </a:p>
        </p:txBody>
      </p:sp>
    </p:spTree>
    <p:extLst>
      <p:ext uri="{BB962C8B-B14F-4D97-AF65-F5344CB8AC3E}">
        <p14:creationId xmlns:p14="http://schemas.microsoft.com/office/powerpoint/2010/main" val="356167955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Core Courses (%)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24</a:t>
            </a:fld>
            <a:endParaRPr lang="en-US" dirty="0"/>
          </a:p>
        </p:txBody>
      </p:sp>
      <p:graphicFrame>
        <p:nvGraphicFramePr>
          <p:cNvPr id="7" name="Chart 6"/>
          <p:cNvGraphicFramePr/>
          <p:nvPr>
            <p:extLst>
              <p:ext uri="{D42A27DB-BD31-4B8C-83A1-F6EECF244321}">
                <p14:modId xmlns:p14="http://schemas.microsoft.com/office/powerpoint/2010/main" val="1591037625"/>
              </p:ext>
            </p:extLst>
          </p:nvPr>
        </p:nvGraphicFramePr>
        <p:xfrm>
          <a:off x="381000" y="1314450"/>
          <a:ext cx="8458200" cy="5086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168451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Research Courses and Publication Expectations (%)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a:t>6th National DNP Conference  2013</a:t>
            </a:r>
          </a:p>
        </p:txBody>
      </p:sp>
      <p:sp>
        <p:nvSpPr>
          <p:cNvPr id="4" name="Slide Number Placeholder 3"/>
          <p:cNvSpPr>
            <a:spLocks noGrp="1"/>
          </p:cNvSpPr>
          <p:nvPr>
            <p:ph type="sldNum" sz="quarter" idx="12"/>
          </p:nvPr>
        </p:nvSpPr>
        <p:spPr/>
        <p:txBody>
          <a:bodyPr/>
          <a:lstStyle/>
          <a:p>
            <a:fld id="{A55F5322-F9B0-48DB-8CB3-F91F554C0627}" type="slidenum">
              <a:rPr lang="en-US" smtClean="0"/>
              <a:pPr/>
              <a:t>25</a:t>
            </a:fld>
            <a:endParaRPr lang="en-US" dirty="0"/>
          </a:p>
        </p:txBody>
      </p:sp>
      <p:graphicFrame>
        <p:nvGraphicFramePr>
          <p:cNvPr id="7" name="Chart 6"/>
          <p:cNvGraphicFramePr/>
          <p:nvPr>
            <p:extLst>
              <p:ext uri="{D42A27DB-BD31-4B8C-83A1-F6EECF244321}">
                <p14:modId xmlns:p14="http://schemas.microsoft.com/office/powerpoint/2010/main" val="1657075869"/>
              </p:ext>
            </p:extLst>
          </p:nvPr>
        </p:nvGraphicFramePr>
        <p:xfrm>
          <a:off x="381000" y="1466850"/>
          <a:ext cx="8458200" cy="4857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05108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Leadership Courses (%)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a:t>6th National DNP Conference  2013</a:t>
            </a:r>
          </a:p>
        </p:txBody>
      </p:sp>
      <p:sp>
        <p:nvSpPr>
          <p:cNvPr id="4" name="Slide Number Placeholder 3"/>
          <p:cNvSpPr>
            <a:spLocks noGrp="1"/>
          </p:cNvSpPr>
          <p:nvPr>
            <p:ph type="sldNum" sz="quarter" idx="12"/>
          </p:nvPr>
        </p:nvSpPr>
        <p:spPr/>
        <p:txBody>
          <a:bodyPr/>
          <a:lstStyle/>
          <a:p>
            <a:fld id="{A55F5322-F9B0-48DB-8CB3-F91F554C0627}" type="slidenum">
              <a:rPr lang="en-US" smtClean="0"/>
              <a:pPr/>
              <a:t>26</a:t>
            </a:fld>
            <a:endParaRPr lang="en-US" dirty="0"/>
          </a:p>
        </p:txBody>
      </p:sp>
      <p:graphicFrame>
        <p:nvGraphicFramePr>
          <p:cNvPr id="8" name="Chart 7"/>
          <p:cNvGraphicFramePr/>
          <p:nvPr>
            <p:extLst>
              <p:ext uri="{D42A27DB-BD31-4B8C-83A1-F6EECF244321}">
                <p14:modId xmlns:p14="http://schemas.microsoft.com/office/powerpoint/2010/main" val="1476971863"/>
              </p:ext>
            </p:extLst>
          </p:nvPr>
        </p:nvGraphicFramePr>
        <p:xfrm>
          <a:off x="457200" y="1400176"/>
          <a:ext cx="8382000" cy="4924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852560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DNP Program End Product (%) </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a:t>6th National DNP Conference  2013</a:t>
            </a:r>
          </a:p>
        </p:txBody>
      </p:sp>
      <p:sp>
        <p:nvSpPr>
          <p:cNvPr id="4" name="Slide Number Placeholder 3"/>
          <p:cNvSpPr>
            <a:spLocks noGrp="1"/>
          </p:cNvSpPr>
          <p:nvPr>
            <p:ph type="sldNum" sz="quarter" idx="12"/>
          </p:nvPr>
        </p:nvSpPr>
        <p:spPr/>
        <p:txBody>
          <a:bodyPr/>
          <a:lstStyle/>
          <a:p>
            <a:fld id="{A55F5322-F9B0-48DB-8CB3-F91F554C0627}" type="slidenum">
              <a:rPr lang="en-US" smtClean="0"/>
              <a:pPr/>
              <a:t>27</a:t>
            </a:fld>
            <a:endParaRPr lang="en-US" dirty="0"/>
          </a:p>
        </p:txBody>
      </p:sp>
      <p:graphicFrame>
        <p:nvGraphicFramePr>
          <p:cNvPr id="8" name="Chart 7"/>
          <p:cNvGraphicFramePr/>
          <p:nvPr>
            <p:extLst>
              <p:ext uri="{D42A27DB-BD31-4B8C-83A1-F6EECF244321}">
                <p14:modId xmlns:p14="http://schemas.microsoft.com/office/powerpoint/2010/main" val="450673634"/>
              </p:ext>
            </p:extLst>
          </p:nvPr>
        </p:nvGraphicFramePr>
        <p:xfrm>
          <a:off x="381000" y="1368425"/>
          <a:ext cx="8382000" cy="4879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772457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chemeClr val="tx2">
                    <a:lumMod val="75000"/>
                  </a:schemeClr>
                </a:solidFill>
                <a:latin typeface="+mj-lt"/>
                <a:ea typeface="+mj-ea"/>
                <a:cs typeface="+mj-cs"/>
              </a:rPr>
              <a:t>Core Courses, Outcomes, and Leadership Course Tends: Comments</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a:t>6th National DNP Conference  2013</a:t>
            </a:r>
          </a:p>
        </p:txBody>
      </p:sp>
      <p:sp>
        <p:nvSpPr>
          <p:cNvPr id="4" name="Slide Number Placeholder 3"/>
          <p:cNvSpPr>
            <a:spLocks noGrp="1"/>
          </p:cNvSpPr>
          <p:nvPr>
            <p:ph type="sldNum" sz="quarter" idx="12"/>
          </p:nvPr>
        </p:nvSpPr>
        <p:spPr/>
        <p:txBody>
          <a:bodyPr/>
          <a:lstStyle/>
          <a:p>
            <a:fld id="{A55F5322-F9B0-48DB-8CB3-F91F554C0627}" type="slidenum">
              <a:rPr lang="en-US" smtClean="0"/>
              <a:pPr/>
              <a:t>28</a:t>
            </a:fld>
            <a:endParaRPr lang="en-US" dirty="0"/>
          </a:p>
        </p:txBody>
      </p:sp>
      <p:sp>
        <p:nvSpPr>
          <p:cNvPr id="6" name="TextBox 5"/>
          <p:cNvSpPr txBox="1"/>
          <p:nvPr/>
        </p:nvSpPr>
        <p:spPr>
          <a:xfrm>
            <a:off x="762000" y="1792940"/>
            <a:ext cx="7467600" cy="3970318"/>
          </a:xfrm>
          <a:prstGeom prst="rect">
            <a:avLst/>
          </a:prstGeom>
          <a:noFill/>
        </p:spPr>
        <p:txBody>
          <a:bodyPr wrap="square" rtlCol="0">
            <a:spAutoFit/>
          </a:bodyPr>
          <a:lstStyle/>
          <a:p>
            <a:pPr marL="285750" indent="-285750">
              <a:buFontTx/>
              <a:buChar char="•"/>
            </a:pPr>
            <a:r>
              <a:rPr lang="en-US" sz="2800" dirty="0" smtClean="0"/>
              <a:t>More programs are identifying specific courses, or combinations of courses to include elements specific to the Eight Essentials. </a:t>
            </a:r>
          </a:p>
          <a:p>
            <a:pPr marL="285750" indent="-285750">
              <a:buFontTx/>
              <a:buChar char="•"/>
            </a:pPr>
            <a:r>
              <a:rPr lang="en-US" sz="2800" dirty="0" smtClean="0"/>
              <a:t>There is an upward trend in the identification of EBP or Translational courses in DNP programs</a:t>
            </a:r>
          </a:p>
          <a:p>
            <a:pPr marL="285750" indent="-285750">
              <a:buFontTx/>
              <a:buChar char="•"/>
            </a:pPr>
            <a:r>
              <a:rPr lang="en-US" sz="2800" dirty="0" smtClean="0"/>
              <a:t>A small number of DNP programs report a thesis or publication requirements as an expectation of graduation, but those characteristics are showing an upward trend. </a:t>
            </a:r>
          </a:p>
        </p:txBody>
      </p:sp>
    </p:spTree>
    <p:extLst>
      <p:ext uri="{BB962C8B-B14F-4D97-AF65-F5344CB8AC3E}">
        <p14:creationId xmlns:p14="http://schemas.microsoft.com/office/powerpoint/2010/main" val="331039157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chemeClr val="tx2">
                    <a:lumMod val="75000"/>
                  </a:schemeClr>
                </a:solidFill>
                <a:latin typeface="+mj-lt"/>
                <a:ea typeface="+mj-ea"/>
                <a:cs typeface="+mj-cs"/>
              </a:rPr>
              <a:t>Core Courses, Outcomes, and Leadership Course Tends: Comments (continued)</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a:t>6th National DNP Conference  2013</a:t>
            </a:r>
          </a:p>
        </p:txBody>
      </p:sp>
      <p:sp>
        <p:nvSpPr>
          <p:cNvPr id="4" name="Slide Number Placeholder 3"/>
          <p:cNvSpPr>
            <a:spLocks noGrp="1"/>
          </p:cNvSpPr>
          <p:nvPr>
            <p:ph type="sldNum" sz="quarter" idx="12"/>
          </p:nvPr>
        </p:nvSpPr>
        <p:spPr/>
        <p:txBody>
          <a:bodyPr/>
          <a:lstStyle/>
          <a:p>
            <a:fld id="{A55F5322-F9B0-48DB-8CB3-F91F554C0627}" type="slidenum">
              <a:rPr lang="en-US" smtClean="0"/>
              <a:pPr/>
              <a:t>29</a:t>
            </a:fld>
            <a:endParaRPr lang="en-US" dirty="0"/>
          </a:p>
        </p:txBody>
      </p:sp>
      <p:sp>
        <p:nvSpPr>
          <p:cNvPr id="6" name="TextBox 5"/>
          <p:cNvSpPr txBox="1"/>
          <p:nvPr/>
        </p:nvSpPr>
        <p:spPr>
          <a:xfrm>
            <a:off x="762000" y="1792940"/>
            <a:ext cx="7467600" cy="4308872"/>
          </a:xfrm>
          <a:prstGeom prst="rect">
            <a:avLst/>
          </a:prstGeom>
          <a:noFill/>
        </p:spPr>
        <p:txBody>
          <a:bodyPr wrap="square" rtlCol="0">
            <a:spAutoFit/>
          </a:bodyPr>
          <a:lstStyle/>
          <a:p>
            <a:pPr marL="285750" indent="-285750">
              <a:buFontTx/>
              <a:buChar char="•"/>
            </a:pPr>
            <a:r>
              <a:rPr lang="en-US" sz="3200" dirty="0" smtClean="0"/>
              <a:t>There is an across-the-board upward trend in Practice Management, Organizational Management, and Leadership courses offered.</a:t>
            </a:r>
          </a:p>
          <a:p>
            <a:pPr marL="285750" indent="-285750">
              <a:buFontTx/>
              <a:buChar char="•"/>
            </a:pPr>
            <a:r>
              <a:rPr lang="en-US" sz="3200" dirty="0" smtClean="0"/>
              <a:t>A capstone project is still the number one identified outcome expectation of all DNP programs, yet Seminars and Residencies are flat or showing a slight decline. </a:t>
            </a:r>
          </a:p>
          <a:p>
            <a:pPr marL="285750" indent="-285750">
              <a:buFontTx/>
              <a:buChar char="•"/>
            </a:pPr>
            <a:endParaRPr lang="en-US" dirty="0"/>
          </a:p>
        </p:txBody>
      </p:sp>
    </p:spTree>
    <p:extLst>
      <p:ext uri="{BB962C8B-B14F-4D97-AF65-F5344CB8AC3E}">
        <p14:creationId xmlns:p14="http://schemas.microsoft.com/office/powerpoint/2010/main" val="20573684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effectLst/>
              </a:rPr>
              <a:t>Objectives (2010</a:t>
            </a:r>
            <a:r>
              <a:rPr lang="en-US" dirty="0" smtClean="0"/>
              <a:t>-</a:t>
            </a:r>
            <a:r>
              <a:rPr lang="en-US" dirty="0" smtClean="0">
                <a:effectLst/>
              </a:rPr>
              <a:t>2013)</a:t>
            </a:r>
            <a:endParaRPr lang="en-US" dirty="0">
              <a:effectLst/>
            </a:endParaRPr>
          </a:p>
        </p:txBody>
      </p:sp>
      <p:sp>
        <p:nvSpPr>
          <p:cNvPr id="2" name="Content Placeholder 1"/>
          <p:cNvSpPr>
            <a:spLocks noGrp="1"/>
          </p:cNvSpPr>
          <p:nvPr>
            <p:ph idx="1"/>
          </p:nvPr>
        </p:nvSpPr>
        <p:spPr/>
        <p:txBody>
          <a:bodyPr/>
          <a:lstStyle/>
          <a:p>
            <a:r>
              <a:rPr lang="en-US" dirty="0" smtClean="0"/>
              <a:t>Compare DNP program curriculum as they relate to the AACN essentials</a:t>
            </a:r>
          </a:p>
          <a:p>
            <a:r>
              <a:rPr lang="en-US" dirty="0" smtClean="0"/>
              <a:t>Evaluate current practice trends of DNP graduates</a:t>
            </a:r>
          </a:p>
          <a:p>
            <a:r>
              <a:rPr lang="en-US" dirty="0" smtClean="0"/>
              <a:t>Identify future challenges and opportunities for DNP programs and DNP graduates</a:t>
            </a:r>
          </a:p>
          <a:p>
            <a:pPr marL="0" indent="0">
              <a:buNone/>
            </a:pPr>
            <a:endParaRPr lang="en-US" dirty="0"/>
          </a:p>
        </p:txBody>
      </p:sp>
      <p:sp>
        <p:nvSpPr>
          <p:cNvPr id="3" name="Footer Placeholder 2"/>
          <p:cNvSpPr>
            <a:spLocks noGrp="1"/>
          </p:cNvSpPr>
          <p:nvPr>
            <p:ph type="ftr" sz="quarter" idx="11"/>
          </p:nvPr>
        </p:nvSpPr>
        <p:spPr/>
        <p:txBody>
          <a:bodyPr/>
          <a:lstStyle/>
          <a:p>
            <a:r>
              <a:rPr lang="en-US" dirty="0" smtClean="0"/>
              <a:t>6th National DNP Conference  2013</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DNP Program Summary</a:t>
            </a:r>
            <a:endParaRPr lang="en-US" dirty="0"/>
          </a:p>
        </p:txBody>
      </p:sp>
      <p:sp>
        <p:nvSpPr>
          <p:cNvPr id="2" name="Content Placeholder 1"/>
          <p:cNvSpPr>
            <a:spLocks noGrp="1"/>
          </p:cNvSpPr>
          <p:nvPr>
            <p:ph idx="1"/>
          </p:nvPr>
        </p:nvSpPr>
        <p:spPr/>
        <p:txBody>
          <a:bodyPr>
            <a:normAutofit fontScale="92500" lnSpcReduction="20000"/>
          </a:bodyPr>
          <a:lstStyle/>
          <a:p>
            <a:r>
              <a:rPr lang="en-US" dirty="0" smtClean="0"/>
              <a:t>Collectively, DNP programs are showing trends of development and evolution</a:t>
            </a:r>
          </a:p>
          <a:p>
            <a:r>
              <a:rPr lang="en-US" dirty="0" smtClean="0"/>
              <a:t>More programs are being accredited resulting in trends of course expectations</a:t>
            </a:r>
          </a:p>
          <a:p>
            <a:r>
              <a:rPr lang="en-US" dirty="0" smtClean="0"/>
              <a:t>Program development shifting to the BSN-DNP entry point</a:t>
            </a:r>
          </a:p>
          <a:p>
            <a:r>
              <a:rPr lang="en-US" dirty="0" smtClean="0"/>
              <a:t>Re-structuring of current programs </a:t>
            </a:r>
          </a:p>
          <a:p>
            <a:pPr lvl="1"/>
            <a:r>
              <a:rPr lang="en-US" dirty="0" smtClean="0"/>
              <a:t>Still wide variation on credit and clinical hours for each entry point</a:t>
            </a:r>
          </a:p>
          <a:p>
            <a:pPr lvl="1"/>
            <a:r>
              <a:rPr lang="en-US" dirty="0" smtClean="0"/>
              <a:t>Percentage of programs that do not identify the core competencies in curriculum is decreasing slightly</a:t>
            </a:r>
          </a:p>
          <a:p>
            <a:endParaRPr lang="en-US" dirty="0"/>
          </a:p>
        </p:txBody>
      </p:sp>
      <p:sp>
        <p:nvSpPr>
          <p:cNvPr id="3" name="Footer Placeholder 2"/>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DNP Graduate Outcomes Survey</a:t>
            </a:r>
            <a:endParaRPr lang="en-US" dirty="0"/>
          </a:p>
        </p:txBody>
      </p:sp>
      <p:sp>
        <p:nvSpPr>
          <p:cNvPr id="2" name="Content Placeholder 1"/>
          <p:cNvSpPr>
            <a:spLocks noGrp="1"/>
          </p:cNvSpPr>
          <p:nvPr>
            <p:ph idx="1"/>
          </p:nvPr>
        </p:nvSpPr>
        <p:spPr/>
        <p:txBody>
          <a:bodyPr>
            <a:normAutofit/>
          </a:bodyPr>
          <a:lstStyle/>
          <a:p>
            <a:r>
              <a:rPr lang="en-US" dirty="0" smtClean="0"/>
              <a:t>Question #2 of the annual survey:</a:t>
            </a:r>
          </a:p>
          <a:p>
            <a:pPr lvl="1"/>
            <a:r>
              <a:rPr lang="en-US" dirty="0" smtClean="0"/>
              <a:t>Are </a:t>
            </a:r>
            <a:r>
              <a:rPr lang="en-US" dirty="0"/>
              <a:t>graduates of DNP programs utilizing these core competencies (i.e. core courses reflecting the essentials) in practice?</a:t>
            </a:r>
          </a:p>
          <a:p>
            <a:pPr marL="0" indent="0">
              <a:buNone/>
            </a:pPr>
            <a:endParaRPr lang="en-US" dirty="0" smtClean="0"/>
          </a:p>
          <a:p>
            <a:endParaRPr lang="en-US" dirty="0"/>
          </a:p>
        </p:txBody>
      </p:sp>
      <p:sp>
        <p:nvSpPr>
          <p:cNvPr id="3" name="Footer Placeholder 2"/>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dirty="0"/>
          </a:p>
        </p:txBody>
      </p:sp>
    </p:spTree>
    <p:extLst>
      <p:ext uri="{BB962C8B-B14F-4D97-AF65-F5344CB8AC3E}">
        <p14:creationId xmlns:p14="http://schemas.microsoft.com/office/powerpoint/2010/main" val="330600971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	</a:t>
            </a:r>
            <a:endParaRPr lang="en-US" dirty="0"/>
          </a:p>
        </p:txBody>
      </p:sp>
      <p:sp>
        <p:nvSpPr>
          <p:cNvPr id="3" name="Content Placeholder 2"/>
          <p:cNvSpPr>
            <a:spLocks noGrp="1"/>
          </p:cNvSpPr>
          <p:nvPr>
            <p:ph idx="1"/>
          </p:nvPr>
        </p:nvSpPr>
        <p:spPr>
          <a:xfrm>
            <a:off x="457200" y="1143000"/>
            <a:ext cx="8382000" cy="5105400"/>
          </a:xfrm>
        </p:spPr>
        <p:txBody>
          <a:bodyPr>
            <a:normAutofit/>
          </a:bodyPr>
          <a:lstStyle/>
          <a:p>
            <a:r>
              <a:rPr lang="en-US" dirty="0" smtClean="0"/>
              <a:t>DNP outcomes</a:t>
            </a:r>
          </a:p>
          <a:p>
            <a:pPr lvl="1"/>
            <a:r>
              <a:rPr lang="en-US" dirty="0" smtClean="0"/>
              <a:t>Quantitative design eliciting perceptions and demographics</a:t>
            </a:r>
          </a:p>
          <a:p>
            <a:pPr lvl="1"/>
            <a:r>
              <a:rPr lang="en-US" dirty="0" smtClean="0"/>
              <a:t>Voluntary Electronic National Survey</a:t>
            </a:r>
          </a:p>
          <a:p>
            <a:pPr lvl="1"/>
            <a:r>
              <a:rPr lang="en-US" dirty="0" smtClean="0"/>
              <a:t>Data Collected: 3/8/13-8/22/13</a:t>
            </a:r>
          </a:p>
          <a:p>
            <a:pPr lvl="1"/>
            <a:r>
              <a:rPr lang="en-US" dirty="0" smtClean="0"/>
              <a:t>619 respondents this year, yet 370 valid </a:t>
            </a:r>
            <a:endParaRPr lang="en-US" dirty="0"/>
          </a:p>
          <a:p>
            <a:pPr lvl="1"/>
            <a:r>
              <a:rPr lang="en-US" dirty="0" smtClean="0"/>
              <a:t>249 initial respondents were not DNP graduates </a:t>
            </a:r>
          </a:p>
          <a:p>
            <a:pPr lvl="1"/>
            <a:r>
              <a:rPr lang="en-US" dirty="0" smtClean="0"/>
              <a:t>Implied consent</a:t>
            </a:r>
          </a:p>
          <a:p>
            <a:pPr marL="457200" lvl="1" indent="0">
              <a:buNone/>
            </a:pPr>
            <a:endParaRPr lang="en-US" dirty="0" smtClean="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Respondents’ Demographics</a:t>
            </a:r>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dirty="0"/>
          </a:p>
        </p:txBody>
      </p:sp>
      <p:sp>
        <p:nvSpPr>
          <p:cNvPr id="7" name="Content Placeholder 2"/>
          <p:cNvSpPr>
            <a:spLocks noGrp="1"/>
          </p:cNvSpPr>
          <p:nvPr>
            <p:ph idx="1"/>
          </p:nvPr>
        </p:nvSpPr>
        <p:spPr>
          <a:xfrm>
            <a:off x="457200" y="1143000"/>
            <a:ext cx="8382000" cy="5105400"/>
          </a:xfrm>
        </p:spPr>
        <p:txBody>
          <a:bodyPr>
            <a:normAutofit/>
          </a:bodyPr>
          <a:lstStyle/>
          <a:p>
            <a:r>
              <a:rPr lang="en-US" dirty="0" smtClean="0"/>
              <a:t>Age Distribution</a:t>
            </a:r>
          </a:p>
          <a:p>
            <a:r>
              <a:rPr lang="en-US" dirty="0" smtClean="0"/>
              <a:t>Gender</a:t>
            </a:r>
          </a:p>
          <a:p>
            <a:r>
              <a:rPr lang="en-US" dirty="0" smtClean="0"/>
              <a:t>National Region</a:t>
            </a:r>
          </a:p>
          <a:p>
            <a:r>
              <a:rPr lang="en-US" dirty="0" smtClean="0"/>
              <a:t>Years of Practice Before and After degree</a:t>
            </a:r>
          </a:p>
          <a:p>
            <a:r>
              <a:rPr lang="en-US" dirty="0" smtClean="0"/>
              <a:t>Reason for pursuing the degree</a:t>
            </a:r>
          </a:p>
          <a:p>
            <a:r>
              <a:rPr lang="en-US" dirty="0" smtClean="0"/>
              <a:t>Income / Salary before and after the degree</a:t>
            </a:r>
          </a:p>
        </p:txBody>
      </p:sp>
    </p:spTree>
    <p:extLst>
      <p:ext uri="{BB962C8B-B14F-4D97-AF65-F5344CB8AC3E}">
        <p14:creationId xmlns:p14="http://schemas.microsoft.com/office/powerpoint/2010/main" val="369056650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and Years in Practice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Age DNP earned </a:t>
            </a:r>
          </a:p>
          <a:p>
            <a:pPr lvl="1"/>
            <a:r>
              <a:rPr lang="en-US" dirty="0" smtClean="0"/>
              <a:t>Mean: </a:t>
            </a:r>
            <a:r>
              <a:rPr lang="en-US" dirty="0" smtClean="0">
                <a:solidFill>
                  <a:srgbClr val="FF6600"/>
                </a:solidFill>
              </a:rPr>
              <a:t>47.9</a:t>
            </a:r>
          </a:p>
          <a:p>
            <a:pPr lvl="1"/>
            <a:r>
              <a:rPr lang="en-US" dirty="0" smtClean="0"/>
              <a:t>SD: 10.1</a:t>
            </a:r>
          </a:p>
          <a:p>
            <a:pPr lvl="1"/>
            <a:r>
              <a:rPr lang="en-US" dirty="0" smtClean="0"/>
              <a:t>Range: </a:t>
            </a:r>
            <a:r>
              <a:rPr lang="en-US" dirty="0" smtClean="0">
                <a:solidFill>
                  <a:srgbClr val="FF6600"/>
                </a:solidFill>
              </a:rPr>
              <a:t>23-70 years</a:t>
            </a:r>
          </a:p>
          <a:p>
            <a:r>
              <a:rPr lang="en-US" dirty="0" smtClean="0"/>
              <a:t>Years in practice prior to DNP:</a:t>
            </a:r>
          </a:p>
          <a:p>
            <a:pPr lvl="1"/>
            <a:r>
              <a:rPr lang="en-US" dirty="0" smtClean="0"/>
              <a:t>Mean: 23 years</a:t>
            </a:r>
          </a:p>
          <a:p>
            <a:pPr lvl="1"/>
            <a:r>
              <a:rPr lang="en-US" dirty="0" smtClean="0"/>
              <a:t>SD 10.1</a:t>
            </a:r>
          </a:p>
          <a:p>
            <a:pPr lvl="1"/>
            <a:r>
              <a:rPr lang="en-US" dirty="0" smtClean="0"/>
              <a:t>Range: </a:t>
            </a:r>
            <a:r>
              <a:rPr lang="en-US" dirty="0" smtClean="0">
                <a:solidFill>
                  <a:srgbClr val="FF6600"/>
                </a:solidFill>
              </a:rPr>
              <a:t>1-42 years</a:t>
            </a:r>
          </a:p>
          <a:p>
            <a:r>
              <a:rPr lang="en-US" dirty="0" smtClean="0"/>
              <a:t>Years in practice after DNP</a:t>
            </a:r>
          </a:p>
          <a:p>
            <a:pPr lvl="1"/>
            <a:r>
              <a:rPr lang="en-US" dirty="0" smtClean="0"/>
              <a:t>Mean: 6.85 years</a:t>
            </a:r>
          </a:p>
          <a:p>
            <a:pPr lvl="1"/>
            <a:r>
              <a:rPr lang="en-US" dirty="0" smtClean="0"/>
              <a:t>SD 10.4</a:t>
            </a:r>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dirty="0"/>
          </a:p>
        </p:txBody>
      </p:sp>
    </p:spTree>
    <p:extLst>
      <p:ext uri="{BB962C8B-B14F-4D97-AF65-F5344CB8AC3E}">
        <p14:creationId xmlns:p14="http://schemas.microsoft.com/office/powerpoint/2010/main" val="56968036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Respondents’ Gender</a:t>
            </a:r>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dirty="0"/>
          </a:p>
        </p:txBody>
      </p:sp>
      <p:graphicFrame>
        <p:nvGraphicFramePr>
          <p:cNvPr id="6" name="Chart 5"/>
          <p:cNvGraphicFramePr/>
          <p:nvPr>
            <p:extLst>
              <p:ext uri="{D42A27DB-BD31-4B8C-83A1-F6EECF244321}">
                <p14:modId xmlns:p14="http://schemas.microsoft.com/office/powerpoint/2010/main" val="4152197540"/>
              </p:ext>
            </p:extLst>
          </p:nvPr>
        </p:nvGraphicFramePr>
        <p:xfrm>
          <a:off x="457200" y="1295400"/>
          <a:ext cx="8305800" cy="5029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118758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Respondents’ Geographical Region of DNP Program Attended</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1779637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1205337310"/>
              </p:ext>
            </p:extLst>
          </p:nvPr>
        </p:nvGraphicFramePr>
        <p:xfrm>
          <a:off x="6019800" y="5029200"/>
          <a:ext cx="2447925" cy="962025"/>
        </p:xfrm>
        <a:graphic>
          <a:graphicData uri="http://schemas.openxmlformats.org/presentationml/2006/ole">
            <mc:AlternateContent xmlns:mc="http://schemas.openxmlformats.org/markup-compatibility/2006">
              <mc:Choice xmlns:v="urn:schemas-microsoft-com:vml" Requires="v">
                <p:oleObj spid="_x0000_s2070" name="Worksheet" r:id="rId6" imgW="2447824" imgH="962043" progId="Excel.Sheet.12">
                  <p:embed/>
                </p:oleObj>
              </mc:Choice>
              <mc:Fallback>
                <p:oleObj name="Worksheet" r:id="rId6" imgW="2447824" imgH="962043" progId="Excel.Sheet.12">
                  <p:embed/>
                  <p:pic>
                    <p:nvPicPr>
                      <p:cNvPr id="0" name=""/>
                      <p:cNvPicPr/>
                      <p:nvPr/>
                    </p:nvPicPr>
                    <p:blipFill>
                      <a:blip r:embed="rId7"/>
                      <a:stretch>
                        <a:fillRect/>
                      </a:stretch>
                    </p:blipFill>
                    <p:spPr>
                      <a:xfrm>
                        <a:off x="6019800" y="5029200"/>
                        <a:ext cx="2447925" cy="962025"/>
                      </a:xfrm>
                      <a:prstGeom prst="rect">
                        <a:avLst/>
                      </a:prstGeom>
                    </p:spPr>
                  </p:pic>
                </p:oleObj>
              </mc:Fallback>
            </mc:AlternateContent>
          </a:graphicData>
        </a:graphic>
      </p:graphicFrame>
    </p:spTree>
    <p:extLst>
      <p:ext uri="{BB962C8B-B14F-4D97-AF65-F5344CB8AC3E}">
        <p14:creationId xmlns:p14="http://schemas.microsoft.com/office/powerpoint/2010/main" val="100288303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Respondents’ Geographical </a:t>
            </a:r>
            <a:br>
              <a:rPr lang="en-US" dirty="0" smtClean="0"/>
            </a:br>
            <a:r>
              <a:rPr lang="en-US" dirty="0" smtClean="0"/>
              <a:t>Region of Practice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9943516"/>
              </p:ext>
            </p:extLst>
          </p:nvPr>
        </p:nvGraphicFramePr>
        <p:xfrm>
          <a:off x="457200" y="1371600"/>
          <a:ext cx="8229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29126127"/>
              </p:ext>
            </p:extLst>
          </p:nvPr>
        </p:nvGraphicFramePr>
        <p:xfrm>
          <a:off x="6400800" y="5410200"/>
          <a:ext cx="2447925" cy="962025"/>
        </p:xfrm>
        <a:graphic>
          <a:graphicData uri="http://schemas.openxmlformats.org/presentationml/2006/ole">
            <mc:AlternateContent xmlns:mc="http://schemas.openxmlformats.org/markup-compatibility/2006">
              <mc:Choice xmlns:v="urn:schemas-microsoft-com:vml" Requires="v">
                <p:oleObj spid="_x0000_s3095" name="Worksheet" r:id="rId6" imgW="2447824" imgH="962043" progId="Excel.Sheet.12">
                  <p:embed/>
                </p:oleObj>
              </mc:Choice>
              <mc:Fallback>
                <p:oleObj name="Worksheet" r:id="rId6" imgW="2447824" imgH="962043" progId="Excel.Sheet.12">
                  <p:embed/>
                  <p:pic>
                    <p:nvPicPr>
                      <p:cNvPr id="0" name=""/>
                      <p:cNvPicPr/>
                      <p:nvPr/>
                    </p:nvPicPr>
                    <p:blipFill>
                      <a:blip r:embed="rId7"/>
                      <a:stretch>
                        <a:fillRect/>
                      </a:stretch>
                    </p:blipFill>
                    <p:spPr>
                      <a:xfrm>
                        <a:off x="6400800" y="5410200"/>
                        <a:ext cx="2447925" cy="962025"/>
                      </a:xfrm>
                      <a:prstGeom prst="rect">
                        <a:avLst/>
                      </a:prstGeom>
                    </p:spPr>
                  </p:pic>
                </p:oleObj>
              </mc:Fallback>
            </mc:AlternateContent>
          </a:graphicData>
        </a:graphic>
      </p:graphicFrame>
    </p:spTree>
    <p:extLst>
      <p:ext uri="{BB962C8B-B14F-4D97-AF65-F5344CB8AC3E}">
        <p14:creationId xmlns:p14="http://schemas.microsoft.com/office/powerpoint/2010/main" val="21983474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Respondents’ Reasons for </a:t>
            </a:r>
            <a:br>
              <a:rPr lang="en-US" dirty="0"/>
            </a:br>
            <a:r>
              <a:rPr lang="en-US" dirty="0"/>
              <a:t>Pursuing a DNP degree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4830658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dirty="0"/>
          </a:p>
        </p:txBody>
      </p:sp>
    </p:spTree>
    <p:extLst>
      <p:ext uri="{BB962C8B-B14F-4D97-AF65-F5344CB8AC3E}">
        <p14:creationId xmlns:p14="http://schemas.microsoft.com/office/powerpoint/2010/main" val="1538670313"/>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Respondents’ Report of </a:t>
            </a:r>
            <a:r>
              <a:rPr lang="en-US" dirty="0"/>
              <a:t>P</a:t>
            </a:r>
            <a:r>
              <a:rPr lang="en-US" dirty="0" smtClean="0"/>
              <a:t>rogram </a:t>
            </a:r>
            <a:r>
              <a:rPr lang="en-US" dirty="0"/>
              <a:t>O</a:t>
            </a:r>
            <a:r>
              <a:rPr lang="en-US" dirty="0" smtClean="0"/>
              <a:t>utcomes</a:t>
            </a:r>
            <a:endParaRPr lang="en-US" dirty="0"/>
          </a:p>
        </p:txBody>
      </p:sp>
      <p:sp>
        <p:nvSpPr>
          <p:cNvPr id="3" name="Content Placeholder 2"/>
          <p:cNvSpPr>
            <a:spLocks noGrp="1"/>
          </p:cNvSpPr>
          <p:nvPr>
            <p:ph idx="1"/>
          </p:nvPr>
        </p:nvSpPr>
        <p:spPr/>
        <p:txBody>
          <a:bodyPr/>
          <a:lstStyle/>
          <a:p>
            <a:r>
              <a:rPr lang="en-US" dirty="0" smtClean="0"/>
              <a:t>Prepared to meet AACN Essentials</a:t>
            </a:r>
          </a:p>
          <a:p>
            <a:pPr lvl="1"/>
            <a:r>
              <a:rPr lang="en-US" dirty="0" smtClean="0"/>
              <a:t>95.5 % reported program prepared them to meet the AACN essentials</a:t>
            </a:r>
          </a:p>
          <a:p>
            <a:pPr lvl="1"/>
            <a:r>
              <a:rPr lang="en-US" dirty="0" smtClean="0">
                <a:solidFill>
                  <a:srgbClr val="FF6600"/>
                </a:solidFill>
              </a:rPr>
              <a:t>4.5 % had a negative response</a:t>
            </a:r>
          </a:p>
          <a:p>
            <a:r>
              <a:rPr lang="en-US" dirty="0" smtClean="0"/>
              <a:t>Prepared for Doctoral Practice</a:t>
            </a:r>
          </a:p>
          <a:p>
            <a:pPr lvl="1"/>
            <a:r>
              <a:rPr lang="en-US" dirty="0" smtClean="0"/>
              <a:t>95.2% reported program prepared them for doctoral practice</a:t>
            </a:r>
          </a:p>
          <a:p>
            <a:pPr lvl="1"/>
            <a:r>
              <a:rPr lang="en-US" dirty="0" smtClean="0">
                <a:solidFill>
                  <a:srgbClr val="FF6600"/>
                </a:solidFill>
              </a:rPr>
              <a:t>4.8 % had a negative response </a:t>
            </a:r>
          </a:p>
          <a:p>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dirty="0"/>
          </a:p>
        </p:txBody>
      </p:sp>
    </p:spTree>
    <p:extLst>
      <p:ext uri="{BB962C8B-B14F-4D97-AF65-F5344CB8AC3E}">
        <p14:creationId xmlns:p14="http://schemas.microsoft.com/office/powerpoint/2010/main" val="977773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Annual DNP Outcomes Survey: </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Background</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Planned and developed by DNP, Inc.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r>
              <a:rPr lang="en-US" sz="2800" dirty="0" smtClean="0"/>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Goal is to determine the “state of the practice” of DNP graduates</a:t>
            </a:r>
          </a:p>
          <a:p>
            <a:pPr marL="342900" lvl="0" indent="-342900" defTabSz="914400">
              <a:spcBef>
                <a:spcPct val="20000"/>
              </a:spcBef>
              <a:buFont typeface="Wingdings" pitchFamily="2" charset="2"/>
              <a:buChar char="q"/>
            </a:pPr>
            <a:r>
              <a:rPr lang="en-US" sz="2800" dirty="0" smtClean="0"/>
              <a:t> Disseminate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annual DNP conferences</a:t>
            </a:r>
          </a:p>
          <a:p>
            <a:pPr marL="342900" lvl="0" indent="-342900" defTabSz="914400">
              <a:spcBef>
                <a:spcPct val="20000"/>
              </a:spcBef>
              <a:buFont typeface="Wingdings" pitchFamily="2" charset="2"/>
              <a:buChar char="q"/>
            </a:pPr>
            <a:r>
              <a:rPr lang="en-US" sz="2800" dirty="0"/>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Two “arms” of this survey: </a:t>
            </a:r>
          </a:p>
          <a:p>
            <a:pPr marL="800100" lvl="1" indent="-342900" defTabSz="914400">
              <a:spcBef>
                <a:spcPct val="20000"/>
              </a:spcBef>
            </a:pPr>
            <a:r>
              <a:rPr lang="en-US" sz="2800" dirty="0" smtClean="0"/>
              <a:t>1.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Graduates in practice</a:t>
            </a:r>
          </a:p>
          <a:p>
            <a:pPr marL="800100" lvl="1" indent="-342900" defTabSz="914400">
              <a:spcBef>
                <a:spcPct val="20000"/>
              </a:spcBef>
            </a:pPr>
            <a:r>
              <a:rPr lang="en-US" sz="2800" dirty="0" smtClean="0"/>
              <a:t>2. Current DNP programs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a:xfrm>
            <a:off x="3124200" y="6356350"/>
            <a:ext cx="2895600" cy="365125"/>
          </a:xfrm>
        </p:spPr>
        <p:txBody>
          <a:bodyPr/>
          <a:lstStyle/>
          <a:p>
            <a:r>
              <a:rPr lang="en-US" dirty="0" smtClean="0"/>
              <a:t>6th National DNP Conference  2013</a:t>
            </a:r>
            <a:endParaRPr lang="en-US" dirty="0"/>
          </a:p>
        </p:txBody>
      </p:sp>
      <p:sp>
        <p:nvSpPr>
          <p:cNvPr id="6" name="Rectangle 5"/>
          <p:cNvSpPr/>
          <p:nvPr/>
        </p:nvSpPr>
        <p:spPr>
          <a:xfrm>
            <a:off x="533400" y="5105400"/>
            <a:ext cx="7848600" cy="523220"/>
          </a:xfrm>
          <a:prstGeom prst="rect">
            <a:avLst/>
          </a:prstGeom>
        </p:spPr>
        <p:txBody>
          <a:bodyPr wrap="square">
            <a:spAutoFit/>
          </a:bodyPr>
          <a:lstStyle/>
          <a:p>
            <a:pPr marL="342900" lvl="0" indent="-342900">
              <a:spcBef>
                <a:spcPct val="20000"/>
              </a:spcBef>
              <a:buFont typeface="Wingdings" pitchFamily="2" charset="2"/>
              <a:buChar char="q"/>
            </a:pPr>
            <a:r>
              <a:rPr lang="en-US" sz="2800" dirty="0" smtClean="0"/>
              <a:t>IRB </a:t>
            </a:r>
            <a:r>
              <a:rPr lang="en-US" sz="2800" dirty="0"/>
              <a:t>approval through Regis College</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Respondents’ Salary Change Report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882912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10613728"/>
              </p:ext>
            </p:extLst>
          </p:nvPr>
        </p:nvGraphicFramePr>
        <p:xfrm>
          <a:off x="5334000" y="1828800"/>
          <a:ext cx="2755900" cy="1333500"/>
        </p:xfrm>
        <a:graphic>
          <a:graphicData uri="http://schemas.openxmlformats.org/drawingml/2006/table">
            <a:tbl>
              <a:tblPr>
                <a:tableStyleId>{5C22544A-7EE6-4342-B048-85BDC9FD1C3A}</a:tableStyleId>
              </a:tblPr>
              <a:tblGrid>
                <a:gridCol w="736600"/>
                <a:gridCol w="673100"/>
                <a:gridCol w="673100"/>
                <a:gridCol w="673100"/>
              </a:tblGrid>
              <a:tr h="190500">
                <a:tc>
                  <a:txBody>
                    <a:bodyPr/>
                    <a:lstStyle/>
                    <a:p>
                      <a:pPr algn="l" fontAlgn="b"/>
                      <a:r>
                        <a:rPr lang="en-US" sz="1100" u="none" strike="noStrike">
                          <a:effectLst/>
                        </a:rPr>
                        <a:t>Change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2011</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2012</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2013</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Up: Same</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23.7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20.1</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27.2</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UP: Dif</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3.1</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16.8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11.4</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Same:Same</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46.9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47.4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44.2</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Same: Dif</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7.8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8.2</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5.4</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Dec: Same</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0.6</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1.6</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Dec: Dif</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4.5</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7.4</a:t>
                      </a:r>
                      <a:endParaRPr lang="en-US"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52617630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Respondents’ Salary Change </a:t>
            </a:r>
            <a:r>
              <a:rPr lang="en-US" dirty="0" smtClean="0"/>
              <a:t>Report: Comment</a:t>
            </a:r>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dirty="0"/>
          </a:p>
        </p:txBody>
      </p:sp>
      <p:sp>
        <p:nvSpPr>
          <p:cNvPr id="8" name="TextBox 7"/>
          <p:cNvSpPr txBox="1"/>
          <p:nvPr/>
        </p:nvSpPr>
        <p:spPr>
          <a:xfrm>
            <a:off x="762001" y="2121646"/>
            <a:ext cx="8001000" cy="3323987"/>
          </a:xfrm>
          <a:prstGeom prst="rect">
            <a:avLst/>
          </a:prstGeom>
          <a:noFill/>
        </p:spPr>
        <p:txBody>
          <a:bodyPr wrap="square" rtlCol="0">
            <a:spAutoFit/>
          </a:bodyPr>
          <a:lstStyle/>
          <a:p>
            <a:pPr marL="285750" indent="-285750">
              <a:buFontTx/>
              <a:buChar char="•"/>
            </a:pPr>
            <a:r>
              <a:rPr lang="en-US" sz="3200" dirty="0" smtClean="0"/>
              <a:t>Seventy three percent of </a:t>
            </a:r>
            <a:r>
              <a:rPr lang="en-US" sz="3200" dirty="0"/>
              <a:t>DNP’s  remain in </a:t>
            </a:r>
            <a:r>
              <a:rPr lang="en-US" sz="3200" dirty="0" smtClean="0"/>
              <a:t>the same position </a:t>
            </a:r>
            <a:r>
              <a:rPr lang="en-US" sz="3200" dirty="0"/>
              <a:t>after </a:t>
            </a:r>
            <a:r>
              <a:rPr lang="en-US" sz="3200" dirty="0" smtClean="0"/>
              <a:t>earning their degree</a:t>
            </a:r>
            <a:r>
              <a:rPr lang="en-US" sz="3200" dirty="0"/>
              <a:t>, but report having the same salary as before earning degree. </a:t>
            </a:r>
            <a:endParaRPr lang="en-US" sz="3200" dirty="0" smtClean="0"/>
          </a:p>
          <a:p>
            <a:pPr marL="285750" indent="-285750">
              <a:buFontTx/>
              <a:buChar char="•"/>
            </a:pPr>
            <a:r>
              <a:rPr lang="en-US" sz="3200" dirty="0" smtClean="0"/>
              <a:t>Take home? If a salary increase is desired, it will need to be negotiated.</a:t>
            </a:r>
          </a:p>
          <a:p>
            <a:pPr marL="285750" indent="-285750">
              <a:buFontTx/>
              <a:buChar char="•"/>
            </a:pPr>
            <a:endParaRPr lang="en-US" dirty="0"/>
          </a:p>
        </p:txBody>
      </p:sp>
    </p:spTree>
    <p:extLst>
      <p:ext uri="{BB962C8B-B14F-4D97-AF65-F5344CB8AC3E}">
        <p14:creationId xmlns:p14="http://schemas.microsoft.com/office/powerpoint/2010/main" val="288345687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Respondents’ Program Experience and Practice Habits</a:t>
            </a:r>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dirty="0"/>
          </a:p>
        </p:txBody>
      </p:sp>
      <p:sp>
        <p:nvSpPr>
          <p:cNvPr id="7" name="Content Placeholder 2"/>
          <p:cNvSpPr>
            <a:spLocks noGrp="1"/>
          </p:cNvSpPr>
          <p:nvPr>
            <p:ph idx="1"/>
          </p:nvPr>
        </p:nvSpPr>
        <p:spPr>
          <a:xfrm>
            <a:off x="457200" y="1447800"/>
            <a:ext cx="8382000" cy="5105400"/>
          </a:xfrm>
        </p:spPr>
        <p:txBody>
          <a:bodyPr>
            <a:normAutofit/>
          </a:bodyPr>
          <a:lstStyle/>
          <a:p>
            <a:pPr>
              <a:buFontTx/>
              <a:buChar char="•"/>
            </a:pPr>
            <a:r>
              <a:rPr lang="en-US" dirty="0" smtClean="0"/>
              <a:t>Program Concentration</a:t>
            </a:r>
          </a:p>
          <a:p>
            <a:pPr>
              <a:buFontTx/>
              <a:buChar char="•"/>
            </a:pPr>
            <a:r>
              <a:rPr lang="en-US" dirty="0" smtClean="0"/>
              <a:t>Practice Initiatives</a:t>
            </a:r>
          </a:p>
          <a:p>
            <a:pPr>
              <a:buFontTx/>
              <a:buChar char="•"/>
            </a:pPr>
            <a:r>
              <a:rPr lang="en-US" dirty="0" smtClean="0"/>
              <a:t>Area of Practice</a:t>
            </a:r>
          </a:p>
          <a:p>
            <a:pPr>
              <a:buFontTx/>
              <a:buChar char="•"/>
            </a:pPr>
            <a:r>
              <a:rPr lang="en-US" dirty="0" smtClean="0"/>
              <a:t>Practice Environment</a:t>
            </a:r>
            <a:r>
              <a:rPr lang="en-US" dirty="0"/>
              <a:t> </a:t>
            </a:r>
            <a:r>
              <a:rPr lang="en-US" dirty="0" smtClean="0"/>
              <a:t>/ Point of Care Delivery</a:t>
            </a:r>
          </a:p>
          <a:p>
            <a:pPr>
              <a:buFontTx/>
              <a:buChar char="•"/>
            </a:pPr>
            <a:r>
              <a:rPr lang="en-US" dirty="0" smtClean="0"/>
              <a:t>Professional Affiliations</a:t>
            </a:r>
          </a:p>
          <a:p>
            <a:pPr>
              <a:buFontTx/>
              <a:buChar char="•"/>
            </a:pPr>
            <a:r>
              <a:rPr lang="en-US" dirty="0" smtClean="0"/>
              <a:t>DNP Faculty</a:t>
            </a:r>
            <a:r>
              <a:rPr lang="en-US" dirty="0"/>
              <a:t> </a:t>
            </a:r>
            <a:r>
              <a:rPr lang="en-US" dirty="0" smtClean="0"/>
              <a:t>and DNP Faculty Tenure?</a:t>
            </a:r>
            <a:endParaRPr lang="en-US" dirty="0"/>
          </a:p>
          <a:p>
            <a:pPr>
              <a:buFontTx/>
              <a:buChar char="•"/>
            </a:pPr>
            <a:r>
              <a:rPr lang="en-US" dirty="0" smtClean="0"/>
              <a:t>Perceived value of the DNP degree</a:t>
            </a:r>
          </a:p>
        </p:txBody>
      </p:sp>
    </p:spTree>
    <p:extLst>
      <p:ext uri="{BB962C8B-B14F-4D97-AF65-F5344CB8AC3E}">
        <p14:creationId xmlns:p14="http://schemas.microsoft.com/office/powerpoint/2010/main" val="1279767601"/>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Respondents’ Program Concentration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9828877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dirty="0"/>
          </a:p>
        </p:txBody>
      </p:sp>
    </p:spTree>
    <p:extLst>
      <p:ext uri="{BB962C8B-B14F-4D97-AF65-F5344CB8AC3E}">
        <p14:creationId xmlns:p14="http://schemas.microsoft.com/office/powerpoint/2010/main" val="3587102026"/>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Respondents’ Program Concentration:</a:t>
            </a:r>
            <a:br>
              <a:rPr lang="en-US" dirty="0"/>
            </a:br>
            <a:r>
              <a:rPr lang="en-US" dirty="0"/>
              <a:t>End Product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695606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dirty="0"/>
          </a:p>
        </p:txBody>
      </p:sp>
    </p:spTree>
    <p:extLst>
      <p:ext uri="{BB962C8B-B14F-4D97-AF65-F5344CB8AC3E}">
        <p14:creationId xmlns:p14="http://schemas.microsoft.com/office/powerpoint/2010/main" val="582922943"/>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Respondents’ Program Concentration:</a:t>
            </a:r>
            <a:br>
              <a:rPr lang="en-US" dirty="0"/>
            </a:br>
            <a:r>
              <a:rPr lang="en-US" dirty="0"/>
              <a:t>End Product</a:t>
            </a:r>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dirty="0"/>
          </a:p>
        </p:txBody>
      </p:sp>
      <p:sp>
        <p:nvSpPr>
          <p:cNvPr id="3" name="Content Placeholder 2"/>
          <p:cNvSpPr>
            <a:spLocks noGrp="1"/>
          </p:cNvSpPr>
          <p:nvPr>
            <p:ph idx="1"/>
          </p:nvPr>
        </p:nvSpPr>
        <p:spPr/>
        <p:txBody>
          <a:bodyPr/>
          <a:lstStyle/>
          <a:p>
            <a:r>
              <a:rPr lang="en-US" dirty="0" smtClean="0"/>
              <a:t>DNP Graduate responses do correlate with the types of programs offered in the survey of colleges and universities.</a:t>
            </a:r>
          </a:p>
          <a:p>
            <a:r>
              <a:rPr lang="en-US" dirty="0" smtClean="0"/>
              <a:t>Clinical tracks and leadership / executive are the top two practice emphasis as reported by graduates.</a:t>
            </a:r>
          </a:p>
          <a:p>
            <a:r>
              <a:rPr lang="en-US" dirty="0" smtClean="0"/>
              <a:t>Capstone, thesis, residencies reports correlate with offerings of colleges and universities</a:t>
            </a:r>
            <a:endParaRPr lang="en-US" dirty="0"/>
          </a:p>
        </p:txBody>
      </p:sp>
    </p:spTree>
    <p:extLst>
      <p:ext uri="{BB962C8B-B14F-4D97-AF65-F5344CB8AC3E}">
        <p14:creationId xmlns:p14="http://schemas.microsoft.com/office/powerpoint/2010/main" val="156617169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Practice Initiatives</a:t>
            </a:r>
            <a:br>
              <a:rPr lang="en-US" dirty="0" smtClean="0"/>
            </a:br>
            <a:r>
              <a:rPr lang="en-US" sz="2700" dirty="0" smtClean="0"/>
              <a:t>Expected Level of Achievement = 2.5</a:t>
            </a:r>
            <a:endParaRPr lang="en-US" sz="27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88621269"/>
              </p:ext>
            </p:extLst>
          </p:nvPr>
        </p:nvGraphicFramePr>
        <p:xfrm>
          <a:off x="457200" y="1447800"/>
          <a:ext cx="8229600" cy="4602480"/>
        </p:xfrm>
        <a:graphic>
          <a:graphicData uri="http://schemas.openxmlformats.org/drawingml/2006/table">
            <a:tbl>
              <a:tblPr firstRow="1" bandRow="1">
                <a:tableStyleId>{5C22544A-7EE6-4342-B048-85BDC9FD1C3A}</a:tableStyleId>
              </a:tblPr>
              <a:tblGrid>
                <a:gridCol w="6248400"/>
                <a:gridCol w="1981200"/>
              </a:tblGrid>
              <a:tr h="457200">
                <a:tc>
                  <a:txBody>
                    <a:bodyPr/>
                    <a:lstStyle/>
                    <a:p>
                      <a:r>
                        <a:rPr lang="en-US" dirty="0" smtClean="0"/>
                        <a:t>Initiative</a:t>
                      </a:r>
                      <a:endParaRPr lang="en-US" dirty="0"/>
                    </a:p>
                  </a:txBody>
                  <a:tcPr/>
                </a:tc>
                <a:tc>
                  <a:txBody>
                    <a:bodyPr/>
                    <a:lstStyle/>
                    <a:p>
                      <a:r>
                        <a:rPr lang="en-US" dirty="0" smtClean="0"/>
                        <a:t>Mean (SD)</a:t>
                      </a:r>
                      <a:endParaRPr lang="en-US" dirty="0"/>
                    </a:p>
                  </a:txBody>
                  <a:tcPr/>
                </a:tc>
              </a:tr>
              <a:tr h="457200">
                <a:tc>
                  <a:txBody>
                    <a:bodyPr/>
                    <a:lstStyle/>
                    <a:p>
                      <a:r>
                        <a:rPr lang="en-US" sz="2000" dirty="0" smtClean="0"/>
                        <a:t>Utilize EBP skills</a:t>
                      </a:r>
                      <a:endParaRPr lang="en-US" sz="2000" dirty="0"/>
                    </a:p>
                  </a:txBody>
                  <a:tcPr/>
                </a:tc>
                <a:tc>
                  <a:txBody>
                    <a:bodyPr/>
                    <a:lstStyle/>
                    <a:p>
                      <a:r>
                        <a:rPr lang="en-US" sz="2000" dirty="0" smtClean="0"/>
                        <a:t>2.97  (.99)</a:t>
                      </a:r>
                      <a:endParaRPr lang="en-US" sz="2000" dirty="0"/>
                    </a:p>
                  </a:txBody>
                  <a:tcPr/>
                </a:tc>
              </a:tr>
              <a:tr h="457200">
                <a:tc>
                  <a:txBody>
                    <a:bodyPr/>
                    <a:lstStyle/>
                    <a:p>
                      <a:r>
                        <a:rPr lang="en-US" sz="2000" dirty="0" smtClean="0"/>
                        <a:t>Translate and disseminate relevant research into practice</a:t>
                      </a:r>
                      <a:endParaRPr lang="en-US" sz="2000" dirty="0"/>
                    </a:p>
                  </a:txBody>
                  <a:tcPr/>
                </a:tc>
                <a:tc>
                  <a:txBody>
                    <a:bodyPr/>
                    <a:lstStyle/>
                    <a:p>
                      <a:r>
                        <a:rPr lang="en-US" sz="2000" dirty="0" smtClean="0"/>
                        <a:t>2.91 (1.04)</a:t>
                      </a:r>
                      <a:endParaRPr lang="en-US" sz="2000" dirty="0"/>
                    </a:p>
                  </a:txBody>
                  <a:tcPr/>
                </a:tc>
              </a:tr>
              <a:tr h="457200">
                <a:tc>
                  <a:txBody>
                    <a:bodyPr/>
                    <a:lstStyle/>
                    <a:p>
                      <a:r>
                        <a:rPr lang="en-US" sz="2000" dirty="0" smtClean="0"/>
                        <a:t>Implement EBP practice changes that affect patients</a:t>
                      </a:r>
                      <a:endParaRPr lang="en-US" sz="2000" dirty="0"/>
                    </a:p>
                  </a:txBody>
                  <a:tcPr/>
                </a:tc>
                <a:tc>
                  <a:txBody>
                    <a:bodyPr/>
                    <a:lstStyle/>
                    <a:p>
                      <a:r>
                        <a:rPr lang="en-US" sz="2000" dirty="0" smtClean="0"/>
                        <a:t>2.84 (1.06)</a:t>
                      </a:r>
                      <a:endParaRPr lang="en-US" sz="2000" dirty="0"/>
                    </a:p>
                  </a:txBody>
                  <a:tcPr/>
                </a:tc>
              </a:tr>
              <a:tr h="457200">
                <a:tc>
                  <a:txBody>
                    <a:bodyPr/>
                    <a:lstStyle/>
                    <a:p>
                      <a:r>
                        <a:rPr lang="en-US" sz="2000" dirty="0" smtClean="0"/>
                        <a:t>Translate research to identify gaps in practice</a:t>
                      </a:r>
                      <a:endParaRPr lang="en-US" sz="2000" dirty="0"/>
                    </a:p>
                  </a:txBody>
                  <a:tcPr/>
                </a:tc>
                <a:tc>
                  <a:txBody>
                    <a:bodyPr/>
                    <a:lstStyle/>
                    <a:p>
                      <a:r>
                        <a:rPr lang="en-US" sz="2000" dirty="0" smtClean="0"/>
                        <a:t>2.81 (1.01)</a:t>
                      </a:r>
                      <a:endParaRPr lang="en-US" sz="2000" dirty="0"/>
                    </a:p>
                  </a:txBody>
                  <a:tcPr/>
                </a:tc>
              </a:tr>
              <a:tr h="457200">
                <a:tc>
                  <a:txBody>
                    <a:bodyPr/>
                    <a:lstStyle/>
                    <a:p>
                      <a:r>
                        <a:rPr lang="en-US" sz="2000" dirty="0" smtClean="0"/>
                        <a:t>Utilize</a:t>
                      </a:r>
                      <a:r>
                        <a:rPr lang="en-US" sz="2000" baseline="0" dirty="0" smtClean="0"/>
                        <a:t> EBP to develop practice guidelines</a:t>
                      </a:r>
                      <a:endParaRPr lang="en-US" sz="2000" dirty="0"/>
                    </a:p>
                  </a:txBody>
                  <a:tcPr/>
                </a:tc>
                <a:tc>
                  <a:txBody>
                    <a:bodyPr/>
                    <a:lstStyle/>
                    <a:p>
                      <a:r>
                        <a:rPr lang="en-US" sz="2000" dirty="0" smtClean="0"/>
                        <a:t>2.77 (1.10)</a:t>
                      </a:r>
                      <a:endParaRPr lang="en-US" sz="2000" dirty="0"/>
                    </a:p>
                  </a:txBody>
                  <a:tcPr/>
                </a:tc>
              </a:tr>
              <a:tr h="457200">
                <a:tc>
                  <a:txBody>
                    <a:bodyPr/>
                    <a:lstStyle/>
                    <a:p>
                      <a:r>
                        <a:rPr lang="en-US" sz="2000" dirty="0" smtClean="0"/>
                        <a:t>Participate</a:t>
                      </a:r>
                      <a:r>
                        <a:rPr lang="en-US" sz="2000" baseline="0" dirty="0" smtClean="0"/>
                        <a:t> in inter-professional activities to promote change</a:t>
                      </a:r>
                      <a:endParaRPr lang="en-US" sz="2000" dirty="0"/>
                    </a:p>
                  </a:txBody>
                  <a:tcPr/>
                </a:tc>
                <a:tc>
                  <a:txBody>
                    <a:bodyPr/>
                    <a:lstStyle/>
                    <a:p>
                      <a:r>
                        <a:rPr lang="en-US" sz="2000" dirty="0" smtClean="0"/>
                        <a:t>2.76 (1.03)</a:t>
                      </a:r>
                      <a:endParaRPr lang="en-US" sz="2000" dirty="0"/>
                    </a:p>
                  </a:txBody>
                  <a:tcPr/>
                </a:tc>
              </a:tr>
              <a:tr h="457200">
                <a:tc>
                  <a:txBody>
                    <a:bodyPr/>
                    <a:lstStyle/>
                    <a:p>
                      <a:r>
                        <a:rPr lang="en-US" sz="2000" dirty="0" smtClean="0"/>
                        <a:t>Translate EBP outside my practice setting</a:t>
                      </a:r>
                      <a:endParaRPr lang="en-US" sz="2000" dirty="0"/>
                    </a:p>
                  </a:txBody>
                  <a:tcPr/>
                </a:tc>
                <a:tc>
                  <a:txBody>
                    <a:bodyPr/>
                    <a:lstStyle/>
                    <a:p>
                      <a:r>
                        <a:rPr lang="en-US" sz="2000" dirty="0" smtClean="0"/>
                        <a:t>2.61 (1.11)</a:t>
                      </a:r>
                      <a:endParaRPr lang="en-US" sz="2000" dirty="0"/>
                    </a:p>
                  </a:txBody>
                  <a:tcPr/>
                </a:tc>
              </a:tr>
              <a:tr h="457200">
                <a:tc>
                  <a:txBody>
                    <a:bodyPr/>
                    <a:lstStyle/>
                    <a:p>
                      <a:r>
                        <a:rPr lang="en-US" sz="2000" dirty="0" smtClean="0"/>
                        <a:t>Utilize available technology</a:t>
                      </a:r>
                      <a:r>
                        <a:rPr lang="en-US" sz="2000" baseline="0" dirty="0" smtClean="0"/>
                        <a:t> to promote a change in practice</a:t>
                      </a:r>
                      <a:endParaRPr lang="en-US" sz="2000" dirty="0"/>
                    </a:p>
                  </a:txBody>
                  <a:tcPr/>
                </a:tc>
                <a:tc>
                  <a:txBody>
                    <a:bodyPr/>
                    <a:lstStyle/>
                    <a:p>
                      <a:r>
                        <a:rPr lang="en-US" sz="2000" dirty="0" smtClean="0"/>
                        <a:t>2.56</a:t>
                      </a:r>
                      <a:r>
                        <a:rPr lang="en-US" sz="2000" baseline="0" dirty="0" smtClean="0"/>
                        <a:t> (</a:t>
                      </a:r>
                      <a:r>
                        <a:rPr lang="en-US" sz="2000" dirty="0" smtClean="0"/>
                        <a:t>1.11)</a:t>
                      </a:r>
                      <a:endParaRPr lang="en-US" sz="2000" dirty="0"/>
                    </a:p>
                  </a:txBody>
                  <a:tcPr/>
                </a:tc>
              </a:tr>
            </a:tbl>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dirty="0"/>
          </a:p>
        </p:txBody>
      </p:sp>
      <p:sp>
        <p:nvSpPr>
          <p:cNvPr id="7" name="TextBox 6"/>
          <p:cNvSpPr txBox="1"/>
          <p:nvPr/>
        </p:nvSpPr>
        <p:spPr>
          <a:xfrm>
            <a:off x="1066800" y="6091535"/>
            <a:ext cx="7086600" cy="461665"/>
          </a:xfrm>
          <a:prstGeom prst="rect">
            <a:avLst/>
          </a:prstGeom>
          <a:noFill/>
        </p:spPr>
        <p:txBody>
          <a:bodyPr wrap="square" rtlCol="0">
            <a:spAutoFit/>
          </a:bodyPr>
          <a:lstStyle/>
          <a:p>
            <a:r>
              <a:rPr lang="en-US" sz="2400" b="1" dirty="0" smtClean="0"/>
              <a:t>4 point </a:t>
            </a:r>
            <a:r>
              <a:rPr lang="en-US" sz="2400" b="1" dirty="0" err="1"/>
              <a:t>L</a:t>
            </a:r>
            <a:r>
              <a:rPr lang="en-US" sz="2400" b="1" dirty="0" err="1" smtClean="0"/>
              <a:t>ikert</a:t>
            </a:r>
            <a:r>
              <a:rPr lang="en-US" sz="2400" b="1" dirty="0" smtClean="0"/>
              <a:t> scale, with a low of 1 and a high of 4</a:t>
            </a:r>
            <a:endParaRPr lang="en-US" sz="2400" b="1" dirty="0"/>
          </a:p>
        </p:txBody>
      </p:sp>
    </p:spTree>
    <p:extLst>
      <p:ext uri="{BB962C8B-B14F-4D97-AF65-F5344CB8AC3E}">
        <p14:creationId xmlns:p14="http://schemas.microsoft.com/office/powerpoint/2010/main" val="206796549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Practice Initiatives </a:t>
            </a:r>
            <a:br>
              <a:rPr lang="en-US" dirty="0" smtClean="0"/>
            </a:br>
            <a:r>
              <a:rPr lang="en-US" sz="2700" dirty="0"/>
              <a:t>Expected Level of Achievement = 2.5</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50126055"/>
              </p:ext>
            </p:extLst>
          </p:nvPr>
        </p:nvGraphicFramePr>
        <p:xfrm>
          <a:off x="457200" y="1447800"/>
          <a:ext cx="8229600" cy="4468235"/>
        </p:xfrm>
        <a:graphic>
          <a:graphicData uri="http://schemas.openxmlformats.org/drawingml/2006/table">
            <a:tbl>
              <a:tblPr firstRow="1" bandRow="1">
                <a:tableStyleId>{5C22544A-7EE6-4342-B048-85BDC9FD1C3A}</a:tableStyleId>
              </a:tblPr>
              <a:tblGrid>
                <a:gridCol w="6019800"/>
                <a:gridCol w="2209800"/>
              </a:tblGrid>
              <a:tr h="487598">
                <a:tc>
                  <a:txBody>
                    <a:bodyPr/>
                    <a:lstStyle/>
                    <a:p>
                      <a:r>
                        <a:rPr lang="en-US" dirty="0" smtClean="0"/>
                        <a:t>Initiative</a:t>
                      </a:r>
                      <a:endParaRPr lang="en-US" dirty="0"/>
                    </a:p>
                  </a:txBody>
                  <a:tcPr/>
                </a:tc>
                <a:tc>
                  <a:txBody>
                    <a:bodyPr/>
                    <a:lstStyle/>
                    <a:p>
                      <a:r>
                        <a:rPr lang="en-US" dirty="0" smtClean="0"/>
                        <a:t>Mean (SD)</a:t>
                      </a:r>
                      <a:endParaRPr lang="en-US" dirty="0"/>
                    </a:p>
                  </a:txBody>
                  <a:tcPr/>
                </a:tc>
              </a:tr>
              <a:tr h="487598">
                <a:tc>
                  <a:txBody>
                    <a:bodyPr/>
                    <a:lstStyle/>
                    <a:p>
                      <a:r>
                        <a:rPr lang="en-US" sz="2000" dirty="0" smtClean="0"/>
                        <a:t>Function as administrator/ leader</a:t>
                      </a:r>
                      <a:r>
                        <a:rPr lang="en-US" sz="2000" baseline="0" dirty="0" smtClean="0"/>
                        <a:t> within my practice</a:t>
                      </a:r>
                      <a:endParaRPr lang="en-US" sz="2000" dirty="0"/>
                    </a:p>
                  </a:txBody>
                  <a:tcPr/>
                </a:tc>
                <a:tc>
                  <a:txBody>
                    <a:bodyPr/>
                    <a:lstStyle/>
                    <a:p>
                      <a:r>
                        <a:rPr lang="en-US" sz="2000" dirty="0" smtClean="0">
                          <a:solidFill>
                            <a:srgbClr val="FF6600"/>
                          </a:solidFill>
                        </a:rPr>
                        <a:t>1.93 </a:t>
                      </a:r>
                      <a:r>
                        <a:rPr lang="en-US" sz="2000" dirty="0" smtClean="0"/>
                        <a:t>(1.15)</a:t>
                      </a:r>
                      <a:endParaRPr lang="en-US" sz="2000" dirty="0"/>
                    </a:p>
                  </a:txBody>
                  <a:tcPr/>
                </a:tc>
              </a:tr>
              <a:tr h="487598">
                <a:tc>
                  <a:txBody>
                    <a:bodyPr/>
                    <a:lstStyle/>
                    <a:p>
                      <a:r>
                        <a:rPr lang="en-US" sz="2000" dirty="0" smtClean="0"/>
                        <a:t>Develop, implement or evaluate</a:t>
                      </a:r>
                      <a:r>
                        <a:rPr lang="en-US" sz="2000" baseline="0" dirty="0" smtClean="0"/>
                        <a:t> information systems</a:t>
                      </a:r>
                      <a:endParaRPr lang="en-US" sz="2000" dirty="0"/>
                    </a:p>
                  </a:txBody>
                  <a:tcPr/>
                </a:tc>
                <a:tc>
                  <a:txBody>
                    <a:bodyPr/>
                    <a:lstStyle/>
                    <a:p>
                      <a:r>
                        <a:rPr lang="en-US" sz="2000" dirty="0" smtClean="0">
                          <a:solidFill>
                            <a:srgbClr val="FF6600"/>
                          </a:solidFill>
                        </a:rPr>
                        <a:t>2.03</a:t>
                      </a:r>
                      <a:r>
                        <a:rPr lang="en-US" sz="2000" baseline="0" dirty="0" smtClean="0"/>
                        <a:t> (.99)</a:t>
                      </a:r>
                      <a:endParaRPr lang="en-US" sz="2000" dirty="0"/>
                    </a:p>
                  </a:txBody>
                  <a:tcPr/>
                </a:tc>
              </a:tr>
              <a:tr h="652402">
                <a:tc>
                  <a:txBody>
                    <a:bodyPr/>
                    <a:lstStyle/>
                    <a:p>
                      <a:r>
                        <a:rPr lang="en-US" sz="2000" dirty="0" smtClean="0"/>
                        <a:t>Initiated</a:t>
                      </a:r>
                      <a:r>
                        <a:rPr lang="en-US" sz="2000" baseline="0" dirty="0" smtClean="0"/>
                        <a:t> a program that addresses disparities within practice</a:t>
                      </a:r>
                      <a:endParaRPr lang="en-US" sz="2000" dirty="0"/>
                    </a:p>
                  </a:txBody>
                  <a:tcPr/>
                </a:tc>
                <a:tc>
                  <a:txBody>
                    <a:bodyPr/>
                    <a:lstStyle/>
                    <a:p>
                      <a:r>
                        <a:rPr lang="en-US" sz="2000" dirty="0" smtClean="0">
                          <a:solidFill>
                            <a:srgbClr val="FF6600"/>
                          </a:solidFill>
                        </a:rPr>
                        <a:t>2.05</a:t>
                      </a:r>
                      <a:r>
                        <a:rPr lang="en-US" sz="2000" dirty="0" smtClean="0"/>
                        <a:t> (1.14)</a:t>
                      </a:r>
                      <a:endParaRPr lang="en-US" sz="2000" dirty="0"/>
                    </a:p>
                  </a:txBody>
                  <a:tcPr/>
                </a:tc>
              </a:tr>
              <a:tr h="487598">
                <a:tc>
                  <a:txBody>
                    <a:bodyPr/>
                    <a:lstStyle/>
                    <a:p>
                      <a:r>
                        <a:rPr lang="en-US" sz="2000" dirty="0" smtClean="0"/>
                        <a:t>Evaluate</a:t>
                      </a:r>
                      <a:r>
                        <a:rPr lang="en-US" sz="2000" baseline="0" dirty="0" smtClean="0"/>
                        <a:t> and implement business plans</a:t>
                      </a:r>
                      <a:endParaRPr lang="en-US" sz="2000" dirty="0"/>
                    </a:p>
                  </a:txBody>
                  <a:tcPr/>
                </a:tc>
                <a:tc>
                  <a:txBody>
                    <a:bodyPr/>
                    <a:lstStyle/>
                    <a:p>
                      <a:r>
                        <a:rPr lang="en-US" sz="2000" dirty="0" smtClean="0">
                          <a:solidFill>
                            <a:srgbClr val="FF6600"/>
                          </a:solidFill>
                        </a:rPr>
                        <a:t>2.04</a:t>
                      </a:r>
                      <a:r>
                        <a:rPr lang="en-US" sz="2000" dirty="0" smtClean="0"/>
                        <a:t> (1.05)</a:t>
                      </a:r>
                      <a:endParaRPr lang="en-US" sz="2000" dirty="0"/>
                    </a:p>
                  </a:txBody>
                  <a:tcPr/>
                </a:tc>
              </a:tr>
              <a:tr h="487598">
                <a:tc>
                  <a:txBody>
                    <a:bodyPr/>
                    <a:lstStyle/>
                    <a:p>
                      <a:r>
                        <a:rPr lang="en-US" sz="2000" dirty="0" smtClean="0"/>
                        <a:t>Involved in health policy issues related to my practice</a:t>
                      </a:r>
                      <a:endParaRPr lang="en-US" sz="2000" dirty="0"/>
                    </a:p>
                  </a:txBody>
                  <a:tcPr/>
                </a:tc>
                <a:tc>
                  <a:txBody>
                    <a:bodyPr/>
                    <a:lstStyle/>
                    <a:p>
                      <a:r>
                        <a:rPr lang="en-US" sz="2000" dirty="0" smtClean="0">
                          <a:solidFill>
                            <a:srgbClr val="FF6600"/>
                          </a:solidFill>
                        </a:rPr>
                        <a:t>2.29</a:t>
                      </a:r>
                      <a:r>
                        <a:rPr lang="en-US" sz="2000" dirty="0" smtClean="0"/>
                        <a:t> (1.03)</a:t>
                      </a:r>
                      <a:endParaRPr lang="en-US" sz="2000" dirty="0"/>
                    </a:p>
                  </a:txBody>
                  <a:tcPr/>
                </a:tc>
              </a:tr>
              <a:tr h="487598">
                <a:tc>
                  <a:txBody>
                    <a:bodyPr/>
                    <a:lstStyle/>
                    <a:p>
                      <a:r>
                        <a:rPr lang="en-US" sz="2000" dirty="0" smtClean="0"/>
                        <a:t>Incorporate Health promotion and disease prevention </a:t>
                      </a:r>
                      <a:endParaRPr lang="en-US" sz="2000" dirty="0"/>
                    </a:p>
                  </a:txBody>
                  <a:tcPr/>
                </a:tc>
                <a:tc>
                  <a:txBody>
                    <a:bodyPr/>
                    <a:lstStyle/>
                    <a:p>
                      <a:r>
                        <a:rPr lang="en-US" sz="2000" dirty="0" smtClean="0">
                          <a:solidFill>
                            <a:srgbClr val="FF6600"/>
                          </a:solidFill>
                        </a:rPr>
                        <a:t>2.32</a:t>
                      </a:r>
                      <a:r>
                        <a:rPr lang="en-US" sz="2000" dirty="0" smtClean="0"/>
                        <a:t> (1.07)</a:t>
                      </a:r>
                      <a:endParaRPr lang="en-US" sz="2000" dirty="0"/>
                    </a:p>
                  </a:txBody>
                  <a:tcPr/>
                </a:tc>
              </a:tr>
              <a:tr h="841607">
                <a:tc>
                  <a:txBody>
                    <a:bodyPr/>
                    <a:lstStyle/>
                    <a:p>
                      <a:r>
                        <a:rPr lang="en-US" sz="2000" dirty="0" smtClean="0"/>
                        <a:t>Utilize</a:t>
                      </a:r>
                      <a:r>
                        <a:rPr lang="en-US" sz="2000" baseline="0" dirty="0" smtClean="0"/>
                        <a:t> understanding of cultural difference in guiding interventions</a:t>
                      </a:r>
                      <a:endParaRPr lang="en-US" sz="2000" dirty="0"/>
                    </a:p>
                  </a:txBody>
                  <a:tcPr/>
                </a:tc>
                <a:tc>
                  <a:txBody>
                    <a:bodyPr/>
                    <a:lstStyle/>
                    <a:p>
                      <a:r>
                        <a:rPr lang="en-US" sz="2000" dirty="0" smtClean="0">
                          <a:solidFill>
                            <a:srgbClr val="FF6600"/>
                          </a:solidFill>
                        </a:rPr>
                        <a:t>2.35</a:t>
                      </a:r>
                      <a:r>
                        <a:rPr lang="en-US" sz="2000" baseline="0" dirty="0" smtClean="0">
                          <a:solidFill>
                            <a:srgbClr val="FF6600"/>
                          </a:solidFill>
                        </a:rPr>
                        <a:t> </a:t>
                      </a:r>
                      <a:r>
                        <a:rPr lang="en-US" sz="2000" baseline="0" dirty="0" smtClean="0"/>
                        <a:t>( 1.10)</a:t>
                      </a:r>
                      <a:endParaRPr lang="en-US" sz="2000" dirty="0"/>
                    </a:p>
                  </a:txBody>
                  <a:tcPr/>
                </a:tc>
              </a:tr>
            </a:tbl>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dirty="0"/>
          </a:p>
        </p:txBody>
      </p:sp>
      <p:sp>
        <p:nvSpPr>
          <p:cNvPr id="7" name="TextBox 6"/>
          <p:cNvSpPr txBox="1"/>
          <p:nvPr/>
        </p:nvSpPr>
        <p:spPr>
          <a:xfrm>
            <a:off x="990600" y="6091535"/>
            <a:ext cx="7086600" cy="461665"/>
          </a:xfrm>
          <a:prstGeom prst="rect">
            <a:avLst/>
          </a:prstGeom>
          <a:noFill/>
        </p:spPr>
        <p:txBody>
          <a:bodyPr wrap="square" rtlCol="0">
            <a:spAutoFit/>
          </a:bodyPr>
          <a:lstStyle/>
          <a:p>
            <a:r>
              <a:rPr lang="en-US" sz="2400" b="1" dirty="0" smtClean="0"/>
              <a:t>4 point </a:t>
            </a:r>
            <a:r>
              <a:rPr lang="en-US" sz="2400" b="1" dirty="0" err="1"/>
              <a:t>L</a:t>
            </a:r>
            <a:r>
              <a:rPr lang="en-US" sz="2400" b="1" dirty="0" err="1" smtClean="0"/>
              <a:t>ikert</a:t>
            </a:r>
            <a:r>
              <a:rPr lang="en-US" sz="2400" b="1" dirty="0" smtClean="0"/>
              <a:t> scale, with a low of 1 and a high of 4</a:t>
            </a:r>
            <a:endParaRPr lang="en-US" sz="2400" b="1" dirty="0"/>
          </a:p>
        </p:txBody>
      </p:sp>
    </p:spTree>
    <p:extLst>
      <p:ext uri="{BB962C8B-B14F-4D97-AF65-F5344CB8AC3E}">
        <p14:creationId xmlns:p14="http://schemas.microsoft.com/office/powerpoint/2010/main" val="47650724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defTabSz="457200" rtl="0">
              <a:spcBef>
                <a:spcPct val="0"/>
              </a:spcBef>
            </a:pPr>
            <a:r>
              <a:rPr lang="en-US" sz="3600" dirty="0" smtClean="0"/>
              <a:t>Scholarly Work After DNP: Presentations and Contributions</a:t>
            </a:r>
            <a:endParaRPr lang="en-US" sz="3600"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dirty="0"/>
          </a:p>
        </p:txBody>
      </p:sp>
      <p:graphicFrame>
        <p:nvGraphicFramePr>
          <p:cNvPr id="7" name="Chart 6"/>
          <p:cNvGraphicFramePr/>
          <p:nvPr>
            <p:extLst>
              <p:ext uri="{D42A27DB-BD31-4B8C-83A1-F6EECF244321}">
                <p14:modId xmlns:p14="http://schemas.microsoft.com/office/powerpoint/2010/main" val="974913433"/>
              </p:ext>
            </p:extLst>
          </p:nvPr>
        </p:nvGraphicFramePr>
        <p:xfrm>
          <a:off x="457200" y="1524000"/>
          <a:ext cx="82296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4047590"/>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defTabSz="457200" rtl="0">
              <a:spcBef>
                <a:spcPct val="0"/>
              </a:spcBef>
            </a:pPr>
            <a:r>
              <a:rPr lang="en-US" sz="3600" dirty="0" smtClean="0"/>
              <a:t>Work Environment / </a:t>
            </a:r>
            <a:br>
              <a:rPr lang="en-US" sz="3600" dirty="0" smtClean="0"/>
            </a:br>
            <a:r>
              <a:rPr lang="en-US" sz="3600" dirty="0" smtClean="0"/>
              <a:t>Point of DNP Services</a:t>
            </a:r>
            <a:endParaRPr lang="en-US" sz="3600"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dirty="0"/>
          </a:p>
        </p:txBody>
      </p:sp>
      <p:graphicFrame>
        <p:nvGraphicFramePr>
          <p:cNvPr id="7" name="Chart 6"/>
          <p:cNvGraphicFramePr/>
          <p:nvPr>
            <p:extLst>
              <p:ext uri="{D42A27DB-BD31-4B8C-83A1-F6EECF244321}">
                <p14:modId xmlns:p14="http://schemas.microsoft.com/office/powerpoint/2010/main" val="1210395782"/>
              </p:ext>
            </p:extLst>
          </p:nvPr>
        </p:nvGraphicFramePr>
        <p:xfrm>
          <a:off x="381000" y="1600200"/>
          <a:ext cx="83820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75994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lumMod val="75000"/>
                  </a:schemeClr>
                </a:solidFill>
                <a:effectLst/>
              </a:rPr>
              <a:t>Purpose of the DNP</a:t>
            </a:r>
            <a:endParaRPr lang="en-US" dirty="0">
              <a:solidFill>
                <a:schemeClr val="tx2">
                  <a:lumMod val="75000"/>
                </a:schemeClr>
              </a:solidFill>
              <a:effectLst/>
            </a:endParaRPr>
          </a:p>
        </p:txBody>
      </p:sp>
      <p:sp>
        <p:nvSpPr>
          <p:cNvPr id="3" name="Content Placeholder 2"/>
          <p:cNvSpPr>
            <a:spLocks noGrp="1"/>
          </p:cNvSpPr>
          <p:nvPr>
            <p:ph idx="1"/>
          </p:nvPr>
        </p:nvSpPr>
        <p:spPr>
          <a:xfrm>
            <a:off x="914400" y="1371600"/>
            <a:ext cx="7772400" cy="4572000"/>
          </a:xfrm>
        </p:spPr>
        <p:txBody>
          <a:bodyPr/>
          <a:lstStyle/>
          <a:p>
            <a:pPr marL="109728" indent="0">
              <a:buNone/>
            </a:pPr>
            <a:r>
              <a:rPr lang="en-US" sz="2800" dirty="0"/>
              <a:t>Award a degree that reflects the expert clinical competencies required by healthcare providers to meet the challenging healthcare needs of individuals and changing healthcare systems </a:t>
            </a:r>
            <a:r>
              <a:rPr lang="en-US" sz="1400" dirty="0"/>
              <a:t>(AACN, 2008).</a:t>
            </a:r>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6th National DNP Conference  2013</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Professional Affiliations: </a:t>
            </a:r>
            <a:br>
              <a:rPr lang="en-US" dirty="0" smtClean="0"/>
            </a:br>
            <a:r>
              <a:rPr lang="en-US" dirty="0" smtClean="0"/>
              <a:t>Policy Initiatives</a:t>
            </a:r>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dirty="0"/>
          </a:p>
        </p:txBody>
      </p:sp>
      <p:graphicFrame>
        <p:nvGraphicFramePr>
          <p:cNvPr id="7" name="Chart 6"/>
          <p:cNvGraphicFramePr/>
          <p:nvPr>
            <p:extLst>
              <p:ext uri="{D42A27DB-BD31-4B8C-83A1-F6EECF244321}">
                <p14:modId xmlns:p14="http://schemas.microsoft.com/office/powerpoint/2010/main" val="594620192"/>
              </p:ext>
            </p:extLst>
          </p:nvPr>
        </p:nvGraphicFramePr>
        <p:xfrm>
          <a:off x="533400" y="1676400"/>
          <a:ext cx="80772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877049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&amp; Scope</a:t>
            </a:r>
            <a:br>
              <a:rPr lang="en-US" dirty="0" smtClean="0"/>
            </a:br>
            <a:r>
              <a:rPr lang="en-US" sz="2700" dirty="0"/>
              <a:t>Expected Level of Achievement = 2.5</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9721154"/>
              </p:ext>
            </p:extLst>
          </p:nvPr>
        </p:nvGraphicFramePr>
        <p:xfrm>
          <a:off x="457200" y="1676400"/>
          <a:ext cx="8229600" cy="4343400"/>
        </p:xfrm>
        <a:graphic>
          <a:graphicData uri="http://schemas.openxmlformats.org/drawingml/2006/table">
            <a:tbl>
              <a:tblPr firstRow="1" bandRow="1">
                <a:tableStyleId>{5C22544A-7EE6-4342-B048-85BDC9FD1C3A}</a:tableStyleId>
              </a:tblPr>
              <a:tblGrid>
                <a:gridCol w="5715000"/>
                <a:gridCol w="2514600"/>
              </a:tblGrid>
              <a:tr h="645760">
                <a:tc>
                  <a:txBody>
                    <a:bodyPr/>
                    <a:lstStyle/>
                    <a:p>
                      <a:r>
                        <a:rPr lang="en-US" dirty="0" smtClean="0"/>
                        <a:t>Role</a:t>
                      </a:r>
                      <a:r>
                        <a:rPr lang="en-US" baseline="0" dirty="0" smtClean="0"/>
                        <a:t> and Scope</a:t>
                      </a:r>
                      <a:endParaRPr lang="en-US" dirty="0"/>
                    </a:p>
                  </a:txBody>
                  <a:tcPr/>
                </a:tc>
                <a:tc>
                  <a:txBody>
                    <a:bodyPr/>
                    <a:lstStyle/>
                    <a:p>
                      <a:r>
                        <a:rPr lang="en-US" dirty="0" smtClean="0"/>
                        <a:t>Mean</a:t>
                      </a:r>
                      <a:r>
                        <a:rPr lang="en-US" baseline="0" dirty="0" smtClean="0"/>
                        <a:t> (SD)</a:t>
                      </a:r>
                      <a:endParaRPr lang="en-US" dirty="0"/>
                    </a:p>
                  </a:txBody>
                  <a:tcPr/>
                </a:tc>
              </a:tr>
              <a:tr h="1114600">
                <a:tc>
                  <a:txBody>
                    <a:bodyPr/>
                    <a:lstStyle/>
                    <a:p>
                      <a:r>
                        <a:rPr lang="en-US" sz="2000" dirty="0" smtClean="0"/>
                        <a:t>It</a:t>
                      </a:r>
                      <a:r>
                        <a:rPr lang="en-US" sz="2000" baseline="0" dirty="0" smtClean="0"/>
                        <a:t> is important for DNP’s to seek leadership roles in national/state/specialty organizations </a:t>
                      </a:r>
                      <a:endParaRPr lang="en-US" sz="2000" dirty="0"/>
                    </a:p>
                  </a:txBody>
                  <a:tcPr/>
                </a:tc>
                <a:tc>
                  <a:txBody>
                    <a:bodyPr/>
                    <a:lstStyle/>
                    <a:p>
                      <a:r>
                        <a:rPr lang="en-US" sz="2000" dirty="0" smtClean="0"/>
                        <a:t>3.61 (.57)</a:t>
                      </a:r>
                      <a:endParaRPr lang="en-US" sz="2000" dirty="0"/>
                    </a:p>
                  </a:txBody>
                  <a:tcPr/>
                </a:tc>
              </a:tr>
              <a:tr h="645760">
                <a:tc>
                  <a:txBody>
                    <a:bodyPr/>
                    <a:lstStyle/>
                    <a:p>
                      <a:r>
                        <a:rPr lang="en-US" sz="2000" dirty="0" smtClean="0"/>
                        <a:t>Participates</a:t>
                      </a:r>
                      <a:r>
                        <a:rPr lang="en-US" sz="2000" baseline="0" dirty="0" smtClean="0"/>
                        <a:t> in professional organization </a:t>
                      </a:r>
                      <a:endParaRPr lang="en-US" sz="2000" dirty="0"/>
                    </a:p>
                  </a:txBody>
                  <a:tcPr/>
                </a:tc>
                <a:tc>
                  <a:txBody>
                    <a:bodyPr/>
                    <a:lstStyle/>
                    <a:p>
                      <a:r>
                        <a:rPr lang="en-US" sz="2000" dirty="0" smtClean="0"/>
                        <a:t>2.87  (.87)</a:t>
                      </a:r>
                      <a:endParaRPr lang="en-US" sz="2000" dirty="0"/>
                    </a:p>
                  </a:txBody>
                  <a:tcPr/>
                </a:tc>
              </a:tr>
              <a:tr h="645760">
                <a:tc>
                  <a:txBody>
                    <a:bodyPr/>
                    <a:lstStyle/>
                    <a:p>
                      <a:r>
                        <a:rPr lang="en-US" sz="2000" dirty="0" smtClean="0"/>
                        <a:t>Increased</a:t>
                      </a:r>
                      <a:r>
                        <a:rPr lang="en-US" sz="2000" baseline="0" dirty="0" smtClean="0"/>
                        <a:t> scope of practice since earning DNP</a:t>
                      </a:r>
                      <a:endParaRPr lang="en-US" sz="2000" dirty="0"/>
                    </a:p>
                  </a:txBody>
                  <a:tcPr/>
                </a:tc>
                <a:tc>
                  <a:txBody>
                    <a:bodyPr/>
                    <a:lstStyle/>
                    <a:p>
                      <a:r>
                        <a:rPr lang="en-US" sz="2000" dirty="0" smtClean="0"/>
                        <a:t>2.84 (.96)</a:t>
                      </a:r>
                      <a:endParaRPr lang="en-US" sz="2000" dirty="0"/>
                    </a:p>
                  </a:txBody>
                  <a:tcPr/>
                </a:tc>
              </a:tr>
              <a:tr h="645760">
                <a:tc>
                  <a:txBody>
                    <a:bodyPr/>
                    <a:lstStyle/>
                    <a:p>
                      <a:r>
                        <a:rPr lang="en-US" sz="2000" dirty="0" smtClean="0"/>
                        <a:t>Have</a:t>
                      </a:r>
                      <a:r>
                        <a:rPr lang="en-US" sz="2000" baseline="0" dirty="0" smtClean="0"/>
                        <a:t> transitioned into a specialized focus of care </a:t>
                      </a:r>
                      <a:endParaRPr lang="en-US" sz="2000" dirty="0"/>
                    </a:p>
                  </a:txBody>
                  <a:tcPr/>
                </a:tc>
                <a:tc>
                  <a:txBody>
                    <a:bodyPr/>
                    <a:lstStyle/>
                    <a:p>
                      <a:r>
                        <a:rPr lang="en-US" sz="2000" dirty="0" smtClean="0"/>
                        <a:t>2.81</a:t>
                      </a:r>
                      <a:r>
                        <a:rPr lang="en-US" sz="2000" baseline="0" dirty="0" smtClean="0"/>
                        <a:t> (.86)</a:t>
                      </a:r>
                      <a:endParaRPr lang="en-US" sz="2000" dirty="0"/>
                    </a:p>
                  </a:txBody>
                  <a:tcPr/>
                </a:tc>
              </a:tr>
              <a:tr h="645760">
                <a:tc>
                  <a:txBody>
                    <a:bodyPr/>
                    <a:lstStyle/>
                    <a:p>
                      <a:r>
                        <a:rPr lang="en-US" sz="2000" dirty="0" smtClean="0"/>
                        <a:t>Functioning in fullest</a:t>
                      </a:r>
                      <a:r>
                        <a:rPr lang="en-US" sz="2000" baseline="0" dirty="0" smtClean="0"/>
                        <a:t> capacity</a:t>
                      </a:r>
                      <a:endParaRPr lang="en-US" sz="2000" dirty="0"/>
                    </a:p>
                  </a:txBody>
                  <a:tcPr/>
                </a:tc>
                <a:tc>
                  <a:txBody>
                    <a:bodyPr/>
                    <a:lstStyle/>
                    <a:p>
                      <a:r>
                        <a:rPr lang="en-US" sz="2000" dirty="0" smtClean="0"/>
                        <a:t>2.79 (.95)</a:t>
                      </a:r>
                      <a:endParaRPr lang="en-US" sz="2000" dirty="0"/>
                    </a:p>
                  </a:txBody>
                  <a:tcPr/>
                </a:tc>
              </a:tr>
            </a:tbl>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dirty="0"/>
          </a:p>
        </p:txBody>
      </p:sp>
      <p:sp>
        <p:nvSpPr>
          <p:cNvPr id="7" name="TextBox 6"/>
          <p:cNvSpPr txBox="1"/>
          <p:nvPr/>
        </p:nvSpPr>
        <p:spPr>
          <a:xfrm>
            <a:off x="1066800" y="6091535"/>
            <a:ext cx="6705600" cy="461665"/>
          </a:xfrm>
          <a:prstGeom prst="rect">
            <a:avLst/>
          </a:prstGeom>
          <a:noFill/>
        </p:spPr>
        <p:txBody>
          <a:bodyPr wrap="square" rtlCol="0">
            <a:spAutoFit/>
          </a:bodyPr>
          <a:lstStyle/>
          <a:p>
            <a:r>
              <a:rPr lang="en-US" sz="2400" b="1" dirty="0"/>
              <a:t>4 point </a:t>
            </a:r>
            <a:r>
              <a:rPr lang="en-US" sz="2400" b="1" dirty="0" err="1"/>
              <a:t>Likert</a:t>
            </a:r>
            <a:r>
              <a:rPr lang="en-US" sz="2400" b="1" dirty="0"/>
              <a:t> scale, with a low of 1 and a high of 4</a:t>
            </a:r>
          </a:p>
        </p:txBody>
      </p:sp>
    </p:spTree>
    <p:extLst>
      <p:ext uri="{BB962C8B-B14F-4D97-AF65-F5344CB8AC3E}">
        <p14:creationId xmlns:p14="http://schemas.microsoft.com/office/powerpoint/2010/main" val="155160138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Respondents’ Report: </a:t>
            </a:r>
            <a:r>
              <a:rPr lang="en-US" dirty="0"/>
              <a:t>DNP Faculty</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dirty="0"/>
          </a:p>
        </p:txBody>
      </p:sp>
      <p:graphicFrame>
        <p:nvGraphicFramePr>
          <p:cNvPr id="6" name="Chart 5"/>
          <p:cNvGraphicFramePr/>
          <p:nvPr>
            <p:extLst>
              <p:ext uri="{D42A27DB-BD31-4B8C-83A1-F6EECF244321}">
                <p14:modId xmlns:p14="http://schemas.microsoft.com/office/powerpoint/2010/main" val="2437798441"/>
              </p:ext>
            </p:extLst>
          </p:nvPr>
        </p:nvGraphicFramePr>
        <p:xfrm>
          <a:off x="533400" y="1447800"/>
          <a:ext cx="81534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5240687"/>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Respondents’ Report: </a:t>
            </a:r>
            <a:r>
              <a:rPr lang="en-US" dirty="0"/>
              <a:t>DNP Tenure</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dirty="0"/>
          </a:p>
        </p:txBody>
      </p:sp>
      <p:graphicFrame>
        <p:nvGraphicFramePr>
          <p:cNvPr id="6" name="Chart 5"/>
          <p:cNvGraphicFramePr/>
          <p:nvPr>
            <p:extLst>
              <p:ext uri="{D42A27DB-BD31-4B8C-83A1-F6EECF244321}">
                <p14:modId xmlns:p14="http://schemas.microsoft.com/office/powerpoint/2010/main" val="1364064712"/>
              </p:ext>
            </p:extLst>
          </p:nvPr>
        </p:nvGraphicFramePr>
        <p:xfrm>
          <a:off x="685800" y="1447800"/>
          <a:ext cx="79248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815104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Value of the DNP</a:t>
            </a:r>
            <a:br>
              <a:rPr lang="en-US" dirty="0" smtClean="0"/>
            </a:br>
            <a:r>
              <a:rPr lang="en-US" sz="2700" dirty="0"/>
              <a:t>Expected Level of Achievement = 2.5</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92015278"/>
              </p:ext>
            </p:extLst>
          </p:nvPr>
        </p:nvGraphicFramePr>
        <p:xfrm>
          <a:off x="457200" y="1447800"/>
          <a:ext cx="8229600" cy="4572000"/>
        </p:xfrm>
        <a:graphic>
          <a:graphicData uri="http://schemas.openxmlformats.org/drawingml/2006/table">
            <a:tbl>
              <a:tblPr firstRow="1" bandRow="1">
                <a:tableStyleId>{5C22544A-7EE6-4342-B048-85BDC9FD1C3A}</a:tableStyleId>
              </a:tblPr>
              <a:tblGrid>
                <a:gridCol w="4800600"/>
                <a:gridCol w="3429000"/>
              </a:tblGrid>
              <a:tr h="762000">
                <a:tc>
                  <a:txBody>
                    <a:bodyPr/>
                    <a:lstStyle/>
                    <a:p>
                      <a:r>
                        <a:rPr lang="en-US" dirty="0" smtClean="0"/>
                        <a:t>Respondents</a:t>
                      </a:r>
                      <a:r>
                        <a:rPr lang="en-US" baseline="0" dirty="0" smtClean="0"/>
                        <a:t> perception </a:t>
                      </a:r>
                      <a:endParaRPr lang="en-US" dirty="0"/>
                    </a:p>
                  </a:txBody>
                  <a:tcPr/>
                </a:tc>
                <a:tc>
                  <a:txBody>
                    <a:bodyPr/>
                    <a:lstStyle/>
                    <a:p>
                      <a:r>
                        <a:rPr lang="en-US" dirty="0" smtClean="0"/>
                        <a:t>Mean</a:t>
                      </a:r>
                      <a:r>
                        <a:rPr lang="en-US" baseline="0" dirty="0" smtClean="0"/>
                        <a:t> (SD)</a:t>
                      </a:r>
                      <a:endParaRPr lang="en-US" dirty="0"/>
                    </a:p>
                  </a:txBody>
                  <a:tcPr/>
                </a:tc>
              </a:tr>
              <a:tr h="762000">
                <a:tc>
                  <a:txBody>
                    <a:bodyPr/>
                    <a:lstStyle/>
                    <a:p>
                      <a:r>
                        <a:rPr lang="en-US" sz="2000" dirty="0" smtClean="0"/>
                        <a:t>Self</a:t>
                      </a:r>
                      <a:endParaRPr lang="en-US" sz="2000" dirty="0"/>
                    </a:p>
                  </a:txBody>
                  <a:tcPr/>
                </a:tc>
                <a:tc>
                  <a:txBody>
                    <a:bodyPr/>
                    <a:lstStyle/>
                    <a:p>
                      <a:r>
                        <a:rPr lang="en-US" sz="2000" dirty="0" smtClean="0"/>
                        <a:t>3.51 (.74)*</a:t>
                      </a:r>
                      <a:endParaRPr lang="en-US" sz="2000" dirty="0"/>
                    </a:p>
                  </a:txBody>
                  <a:tcPr/>
                </a:tc>
              </a:tr>
              <a:tr h="762000">
                <a:tc>
                  <a:txBody>
                    <a:bodyPr/>
                    <a:lstStyle/>
                    <a:p>
                      <a:r>
                        <a:rPr lang="en-US" sz="2000" dirty="0" smtClean="0"/>
                        <a:t>Academic Colleagues</a:t>
                      </a:r>
                      <a:endParaRPr lang="en-US" sz="2000" dirty="0"/>
                    </a:p>
                  </a:txBody>
                  <a:tcPr/>
                </a:tc>
                <a:tc>
                  <a:txBody>
                    <a:bodyPr/>
                    <a:lstStyle/>
                    <a:p>
                      <a:r>
                        <a:rPr lang="en-US" sz="2000" dirty="0" smtClean="0">
                          <a:solidFill>
                            <a:srgbClr val="FF6600"/>
                          </a:solidFill>
                        </a:rPr>
                        <a:t>2.23</a:t>
                      </a:r>
                      <a:r>
                        <a:rPr lang="en-US" sz="2000" baseline="0" dirty="0" smtClean="0"/>
                        <a:t> (.93)</a:t>
                      </a:r>
                      <a:endParaRPr lang="en-US" sz="2000" dirty="0"/>
                    </a:p>
                  </a:txBody>
                  <a:tcPr/>
                </a:tc>
              </a:tr>
              <a:tr h="762000">
                <a:tc>
                  <a:txBody>
                    <a:bodyPr/>
                    <a:lstStyle/>
                    <a:p>
                      <a:r>
                        <a:rPr lang="en-US" sz="2000" dirty="0" smtClean="0"/>
                        <a:t>Nurse Colleagues</a:t>
                      </a:r>
                      <a:endParaRPr lang="en-US" sz="2000" dirty="0"/>
                    </a:p>
                  </a:txBody>
                  <a:tcPr/>
                </a:tc>
                <a:tc>
                  <a:txBody>
                    <a:bodyPr/>
                    <a:lstStyle/>
                    <a:p>
                      <a:r>
                        <a:rPr lang="en-US" sz="2000" dirty="0" smtClean="0">
                          <a:solidFill>
                            <a:srgbClr val="FF6600"/>
                          </a:solidFill>
                        </a:rPr>
                        <a:t>2.17</a:t>
                      </a:r>
                      <a:r>
                        <a:rPr lang="en-US" sz="2000" dirty="0" smtClean="0"/>
                        <a:t> (.88)</a:t>
                      </a:r>
                      <a:endParaRPr lang="en-US" sz="2000" dirty="0"/>
                    </a:p>
                  </a:txBody>
                  <a:tcPr/>
                </a:tc>
              </a:tr>
              <a:tr h="762000">
                <a:tc>
                  <a:txBody>
                    <a:bodyPr/>
                    <a:lstStyle/>
                    <a:p>
                      <a:r>
                        <a:rPr lang="en-US" sz="2000" dirty="0" smtClean="0"/>
                        <a:t>Administrative Colleague</a:t>
                      </a:r>
                      <a:endParaRPr lang="en-US" sz="2000" dirty="0"/>
                    </a:p>
                  </a:txBody>
                  <a:tcPr/>
                </a:tc>
                <a:tc>
                  <a:txBody>
                    <a:bodyPr/>
                    <a:lstStyle/>
                    <a:p>
                      <a:r>
                        <a:rPr lang="en-US" sz="2000" dirty="0" smtClean="0">
                          <a:solidFill>
                            <a:srgbClr val="FF6600"/>
                          </a:solidFill>
                        </a:rPr>
                        <a:t>1.90</a:t>
                      </a:r>
                      <a:r>
                        <a:rPr lang="en-US" sz="2000" dirty="0" smtClean="0"/>
                        <a:t> (.99)</a:t>
                      </a:r>
                      <a:endParaRPr lang="en-US" sz="2000" dirty="0"/>
                    </a:p>
                  </a:txBody>
                  <a:tcPr/>
                </a:tc>
              </a:tr>
              <a:tr h="762000">
                <a:tc>
                  <a:txBody>
                    <a:bodyPr/>
                    <a:lstStyle/>
                    <a:p>
                      <a:r>
                        <a:rPr lang="en-US" sz="2000" dirty="0" smtClean="0"/>
                        <a:t>Physician</a:t>
                      </a:r>
                      <a:r>
                        <a:rPr lang="en-US" sz="2000" baseline="0" dirty="0" smtClean="0"/>
                        <a:t> Colleagues</a:t>
                      </a:r>
                      <a:endParaRPr lang="en-US" sz="2000" dirty="0"/>
                    </a:p>
                  </a:txBody>
                  <a:tcPr/>
                </a:tc>
                <a:tc>
                  <a:txBody>
                    <a:bodyPr/>
                    <a:lstStyle/>
                    <a:p>
                      <a:r>
                        <a:rPr lang="en-US" sz="2000" dirty="0" smtClean="0">
                          <a:solidFill>
                            <a:srgbClr val="FF6600"/>
                          </a:solidFill>
                        </a:rPr>
                        <a:t>1.58 </a:t>
                      </a:r>
                      <a:r>
                        <a:rPr lang="en-US" sz="2000" dirty="0" smtClean="0"/>
                        <a:t>(1.03)</a:t>
                      </a:r>
                      <a:endParaRPr lang="en-US" sz="2000" dirty="0"/>
                    </a:p>
                  </a:txBody>
                  <a:tcPr/>
                </a:tc>
              </a:tr>
            </a:tbl>
          </a:graphicData>
        </a:graphic>
      </p:graphicFrame>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dirty="0"/>
          </a:p>
        </p:txBody>
      </p:sp>
      <p:sp>
        <p:nvSpPr>
          <p:cNvPr id="7" name="TextBox 6"/>
          <p:cNvSpPr txBox="1"/>
          <p:nvPr/>
        </p:nvSpPr>
        <p:spPr>
          <a:xfrm>
            <a:off x="1066800" y="6015335"/>
            <a:ext cx="6705600" cy="461665"/>
          </a:xfrm>
          <a:prstGeom prst="rect">
            <a:avLst/>
          </a:prstGeom>
          <a:noFill/>
        </p:spPr>
        <p:txBody>
          <a:bodyPr wrap="square" rtlCol="0">
            <a:spAutoFit/>
          </a:bodyPr>
          <a:lstStyle/>
          <a:p>
            <a:r>
              <a:rPr lang="en-US" sz="2400" b="1" dirty="0"/>
              <a:t>4 point </a:t>
            </a:r>
            <a:r>
              <a:rPr lang="en-US" sz="2400" b="1" dirty="0" err="1"/>
              <a:t>Likert</a:t>
            </a:r>
            <a:r>
              <a:rPr lang="en-US" sz="2400" b="1" dirty="0"/>
              <a:t> scale, with a low of 1 and a high of 4</a:t>
            </a:r>
          </a:p>
        </p:txBody>
      </p:sp>
    </p:spTree>
    <p:extLst>
      <p:ext uri="{BB962C8B-B14F-4D97-AF65-F5344CB8AC3E}">
        <p14:creationId xmlns:p14="http://schemas.microsoft.com/office/powerpoint/2010/main" val="1604885807"/>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effectLst/>
              </a:rPr>
              <a:t>DNP Outcomes Summary</a:t>
            </a:r>
            <a:endParaRPr lang="en-US" dirty="0">
              <a:effectLst/>
            </a:endParaRPr>
          </a:p>
        </p:txBody>
      </p:sp>
      <p:sp>
        <p:nvSpPr>
          <p:cNvPr id="2" name="Content Placeholder 1"/>
          <p:cNvSpPr>
            <a:spLocks noGrp="1"/>
          </p:cNvSpPr>
          <p:nvPr>
            <p:ph idx="1"/>
          </p:nvPr>
        </p:nvSpPr>
        <p:spPr/>
        <p:txBody>
          <a:bodyPr>
            <a:normAutofit fontScale="92500" lnSpcReduction="10000"/>
          </a:bodyPr>
          <a:lstStyle/>
          <a:p>
            <a:r>
              <a:rPr lang="en-US" dirty="0" smtClean="0"/>
              <a:t>Education</a:t>
            </a:r>
          </a:p>
          <a:p>
            <a:pPr lvl="1"/>
            <a:r>
              <a:rPr lang="en-US" dirty="0" smtClean="0"/>
              <a:t>More DNP graduates moving to academic practice</a:t>
            </a:r>
          </a:p>
          <a:p>
            <a:pPr lvl="1"/>
            <a:r>
              <a:rPr lang="en-US" dirty="0" smtClean="0"/>
              <a:t>Scope of practice maximized, confidence in essential competencies</a:t>
            </a:r>
          </a:p>
          <a:p>
            <a:pPr lvl="1"/>
            <a:r>
              <a:rPr lang="en-US" i="1" dirty="0" smtClean="0"/>
              <a:t>Tenure increasing (slightly) as an option for DNP’s </a:t>
            </a:r>
          </a:p>
          <a:p>
            <a:pPr lvl="1"/>
            <a:r>
              <a:rPr lang="en-US" dirty="0" smtClean="0"/>
              <a:t>Utilizing EBP to change entrepreneurial practice</a:t>
            </a:r>
          </a:p>
          <a:p>
            <a:r>
              <a:rPr lang="en-US" dirty="0" smtClean="0"/>
              <a:t>Research</a:t>
            </a:r>
          </a:p>
          <a:p>
            <a:pPr lvl="1"/>
            <a:r>
              <a:rPr lang="en-US" dirty="0" smtClean="0"/>
              <a:t>Bridge the gap of research discovery and application and integration of scholarship</a:t>
            </a:r>
          </a:p>
          <a:p>
            <a:pPr lvl="1"/>
            <a:r>
              <a:rPr lang="en-US" dirty="0" smtClean="0"/>
              <a:t>Continued increase in publications</a:t>
            </a:r>
          </a:p>
          <a:p>
            <a:endParaRPr lang="en-US" dirty="0"/>
          </a:p>
        </p:txBody>
      </p:sp>
      <p:sp>
        <p:nvSpPr>
          <p:cNvPr id="3" name="Footer Placeholder 2"/>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55</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DNP Outcomes Summary</a:t>
            </a:r>
            <a:endParaRPr lang="en-US" dirty="0"/>
          </a:p>
        </p:txBody>
      </p:sp>
      <p:sp>
        <p:nvSpPr>
          <p:cNvPr id="2" name="Content Placeholder 1"/>
          <p:cNvSpPr>
            <a:spLocks noGrp="1"/>
          </p:cNvSpPr>
          <p:nvPr>
            <p:ph idx="1"/>
          </p:nvPr>
        </p:nvSpPr>
        <p:spPr/>
        <p:txBody>
          <a:bodyPr>
            <a:normAutofit/>
          </a:bodyPr>
          <a:lstStyle/>
          <a:p>
            <a:r>
              <a:rPr lang="en-US" dirty="0" smtClean="0"/>
              <a:t>Policy</a:t>
            </a:r>
          </a:p>
          <a:p>
            <a:pPr lvl="1"/>
            <a:r>
              <a:rPr lang="en-US" dirty="0" smtClean="0"/>
              <a:t>Initiatives reflect local / regional issues, yet capable of national  and international scope</a:t>
            </a:r>
          </a:p>
          <a:p>
            <a:r>
              <a:rPr lang="en-US" dirty="0" smtClean="0"/>
              <a:t>Practice</a:t>
            </a:r>
          </a:p>
          <a:p>
            <a:r>
              <a:rPr lang="en-US" dirty="0" smtClean="0"/>
              <a:t>Education</a:t>
            </a:r>
          </a:p>
          <a:p>
            <a:pPr lvl="1"/>
            <a:r>
              <a:rPr lang="en-US" dirty="0" smtClean="0"/>
              <a:t>Can practice expertise be maintained in academia?</a:t>
            </a:r>
          </a:p>
          <a:p>
            <a:pPr marL="457200" lvl="1" indent="0">
              <a:buNone/>
            </a:pPr>
            <a:endParaRPr lang="en-US" dirty="0"/>
          </a:p>
        </p:txBody>
      </p:sp>
      <p:sp>
        <p:nvSpPr>
          <p:cNvPr id="3" name="Footer Placeholder 2"/>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56</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lumMod val="75000"/>
                  </a:schemeClr>
                </a:solidFill>
                <a:effectLst/>
              </a:rPr>
              <a:t>Purpose of the DNP</a:t>
            </a:r>
            <a:endParaRPr lang="en-US" dirty="0">
              <a:solidFill>
                <a:schemeClr val="tx2">
                  <a:lumMod val="75000"/>
                </a:schemeClr>
              </a:solidFill>
              <a:effectLst/>
            </a:endParaRPr>
          </a:p>
        </p:txBody>
      </p:sp>
      <p:sp>
        <p:nvSpPr>
          <p:cNvPr id="3" name="Content Placeholder 2"/>
          <p:cNvSpPr>
            <a:spLocks noGrp="1"/>
          </p:cNvSpPr>
          <p:nvPr>
            <p:ph idx="1"/>
          </p:nvPr>
        </p:nvSpPr>
        <p:spPr>
          <a:xfrm>
            <a:off x="685800" y="1524000"/>
            <a:ext cx="7772400" cy="4572000"/>
          </a:xfrm>
        </p:spPr>
        <p:txBody>
          <a:bodyPr/>
          <a:lstStyle/>
          <a:p>
            <a:pPr marL="0" indent="0">
              <a:buNone/>
            </a:pPr>
            <a:r>
              <a:rPr lang="en-US" sz="3200" dirty="0" smtClean="0"/>
              <a:t>Award a degree that reflects the expert </a:t>
            </a:r>
            <a:r>
              <a:rPr lang="en-US" sz="3200" dirty="0" smtClean="0">
                <a:solidFill>
                  <a:srgbClr val="FF6600"/>
                </a:solidFill>
              </a:rPr>
              <a:t>clinical competencies </a:t>
            </a:r>
            <a:r>
              <a:rPr lang="en-US" sz="3200" dirty="0" smtClean="0"/>
              <a:t>required by </a:t>
            </a:r>
            <a:r>
              <a:rPr lang="en-US" sz="3200" dirty="0" smtClean="0">
                <a:solidFill>
                  <a:srgbClr val="FF6600"/>
                </a:solidFill>
              </a:rPr>
              <a:t>healthcare providers</a:t>
            </a:r>
            <a:r>
              <a:rPr lang="en-US" sz="3200" dirty="0" smtClean="0"/>
              <a:t> to meet the </a:t>
            </a:r>
            <a:r>
              <a:rPr lang="en-US" sz="3200" dirty="0" smtClean="0">
                <a:solidFill>
                  <a:srgbClr val="FF6600"/>
                </a:solidFill>
              </a:rPr>
              <a:t>challenging healthcare needs</a:t>
            </a:r>
            <a:r>
              <a:rPr lang="en-US" sz="3200" dirty="0" smtClean="0"/>
              <a:t> of i</a:t>
            </a:r>
            <a:r>
              <a:rPr lang="en-US" sz="3200" dirty="0" smtClean="0">
                <a:solidFill>
                  <a:srgbClr val="FF6600"/>
                </a:solidFill>
              </a:rPr>
              <a:t>ndividuals</a:t>
            </a:r>
            <a:r>
              <a:rPr lang="en-US" sz="3200" dirty="0" smtClean="0"/>
              <a:t> and changing </a:t>
            </a:r>
            <a:r>
              <a:rPr lang="en-US" sz="3200" dirty="0" smtClean="0">
                <a:solidFill>
                  <a:srgbClr val="FF6600"/>
                </a:solidFill>
              </a:rPr>
              <a:t>healthcare systems</a:t>
            </a:r>
            <a:r>
              <a:rPr lang="en-US" sz="3200" dirty="0" smtClean="0"/>
              <a:t> </a:t>
            </a:r>
            <a:r>
              <a:rPr lang="en-US" sz="1600" dirty="0" smtClean="0"/>
              <a:t>(AACN, 2008).</a:t>
            </a:r>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57</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2">
                    <a:lumMod val="75000"/>
                  </a:schemeClr>
                </a:solidFill>
                <a:effectLst/>
              </a:rPr>
              <a:t> Questions for DNPs to ask: </a:t>
            </a:r>
            <a:br>
              <a:rPr lang="en-US" dirty="0" smtClean="0">
                <a:solidFill>
                  <a:schemeClr val="tx2">
                    <a:lumMod val="75000"/>
                  </a:schemeClr>
                </a:solidFill>
                <a:effectLst/>
              </a:rPr>
            </a:br>
            <a:r>
              <a:rPr lang="en-US" dirty="0" smtClean="0">
                <a:solidFill>
                  <a:schemeClr val="tx2">
                    <a:lumMod val="75000"/>
                  </a:schemeClr>
                </a:solidFill>
                <a:effectLst/>
              </a:rPr>
              <a:t>(but can this be quantified?)</a:t>
            </a:r>
            <a:endParaRPr lang="en-US" dirty="0">
              <a:solidFill>
                <a:schemeClr val="tx2">
                  <a:lumMod val="75000"/>
                </a:schemeClr>
              </a:solidFill>
              <a:effectLst/>
            </a:endParaRPr>
          </a:p>
        </p:txBody>
      </p:sp>
      <p:sp>
        <p:nvSpPr>
          <p:cNvPr id="3" name="Content Placeholder 2"/>
          <p:cNvSpPr>
            <a:spLocks noGrp="1"/>
          </p:cNvSpPr>
          <p:nvPr>
            <p:ph idx="1"/>
          </p:nvPr>
        </p:nvSpPr>
        <p:spPr>
          <a:xfrm>
            <a:off x="685800" y="1524000"/>
            <a:ext cx="7772400" cy="4572000"/>
          </a:xfrm>
        </p:spPr>
        <p:txBody>
          <a:bodyPr/>
          <a:lstStyle/>
          <a:p>
            <a:pPr>
              <a:buFontTx/>
              <a:buChar char="•"/>
            </a:pPr>
            <a:r>
              <a:rPr lang="en-US" dirty="0" smtClean="0"/>
              <a:t>How are </a:t>
            </a:r>
            <a:r>
              <a:rPr lang="en-US" sz="3200" dirty="0" smtClean="0"/>
              <a:t>DNPs demonstrating improved outcomes?</a:t>
            </a:r>
          </a:p>
          <a:p>
            <a:pPr>
              <a:buFontTx/>
              <a:buChar char="•"/>
            </a:pPr>
            <a:r>
              <a:rPr lang="en-US" dirty="0" smtClean="0"/>
              <a:t>How are DNPs demonstrating success?</a:t>
            </a:r>
          </a:p>
          <a:p>
            <a:pPr>
              <a:buFontTx/>
              <a:buChar char="•"/>
            </a:pPr>
            <a:r>
              <a:rPr lang="en-US" sz="3200" dirty="0" smtClean="0"/>
              <a:t>What stakeholders are involved that can promote or hinder the growth of the discipline and DNP outcomes?</a:t>
            </a:r>
          </a:p>
          <a:p>
            <a:pPr>
              <a:buFontTx/>
              <a:buChar char="•"/>
            </a:pPr>
            <a:r>
              <a:rPr lang="en-US" dirty="0" smtClean="0"/>
              <a:t>Are DNPs guiding their own destiny?</a:t>
            </a:r>
            <a:endParaRPr lang="en-US" sz="3200" dirty="0" smtClean="0"/>
          </a:p>
          <a:p>
            <a:pPr>
              <a:buFontTx/>
              <a:buChar char="•"/>
            </a:pPr>
            <a:endParaRPr lang="en-US" sz="1600" dirty="0" smtClean="0"/>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58</a:t>
            </a:fld>
            <a:endParaRPr lang="en-US" dirty="0"/>
          </a:p>
        </p:txBody>
      </p:sp>
    </p:spTree>
    <p:extLst>
      <p:ext uri="{BB962C8B-B14F-4D97-AF65-F5344CB8AC3E}">
        <p14:creationId xmlns:p14="http://schemas.microsoft.com/office/powerpoint/2010/main" val="3775740729"/>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2">
                    <a:lumMod val="75000"/>
                  </a:schemeClr>
                </a:solidFill>
              </a:rPr>
              <a:t>Questions for DNPs to ask: </a:t>
            </a:r>
            <a:br>
              <a:rPr lang="en-US" dirty="0">
                <a:solidFill>
                  <a:schemeClr val="tx2">
                    <a:lumMod val="75000"/>
                  </a:schemeClr>
                </a:solidFill>
              </a:rPr>
            </a:br>
            <a:r>
              <a:rPr lang="en-US" dirty="0">
                <a:solidFill>
                  <a:schemeClr val="tx2">
                    <a:lumMod val="75000"/>
                  </a:schemeClr>
                </a:solidFill>
              </a:rPr>
              <a:t>(but can this be quantified?</a:t>
            </a:r>
            <a:r>
              <a:rPr lang="en-US" dirty="0" smtClean="0">
                <a:solidFill>
                  <a:schemeClr val="tx2">
                    <a:lumMod val="75000"/>
                  </a:schemeClr>
                </a:solidFill>
              </a:rPr>
              <a:t>) </a:t>
            </a:r>
            <a:r>
              <a:rPr lang="en-US" sz="2200" dirty="0" smtClean="0">
                <a:solidFill>
                  <a:schemeClr val="tx2">
                    <a:lumMod val="75000"/>
                  </a:schemeClr>
                </a:solidFill>
              </a:rPr>
              <a:t>(continued)</a:t>
            </a:r>
            <a:endParaRPr lang="en-US" sz="2200" dirty="0">
              <a:solidFill>
                <a:schemeClr val="tx2">
                  <a:lumMod val="75000"/>
                </a:schemeClr>
              </a:solidFill>
            </a:endParaRPr>
          </a:p>
        </p:txBody>
      </p:sp>
      <p:sp>
        <p:nvSpPr>
          <p:cNvPr id="3" name="Content Placeholder 2"/>
          <p:cNvSpPr>
            <a:spLocks noGrp="1"/>
          </p:cNvSpPr>
          <p:nvPr>
            <p:ph idx="1"/>
          </p:nvPr>
        </p:nvSpPr>
        <p:spPr/>
        <p:txBody>
          <a:bodyPr>
            <a:normAutofit/>
          </a:bodyPr>
          <a:lstStyle/>
          <a:p>
            <a:pPr>
              <a:buFontTx/>
              <a:buChar char="•"/>
            </a:pPr>
            <a:r>
              <a:rPr lang="en-US" sz="3200" dirty="0" smtClean="0"/>
              <a:t>How do achieved competencies translate to improved patient outcomes?</a:t>
            </a:r>
          </a:p>
          <a:p>
            <a:pPr>
              <a:buFontTx/>
              <a:buChar char="•"/>
            </a:pPr>
            <a:r>
              <a:rPr lang="en-US" dirty="0" smtClean="0"/>
              <a:t>How are DNPs manifesting change in their respective practices?</a:t>
            </a:r>
          </a:p>
          <a:p>
            <a:pPr>
              <a:buFontTx/>
              <a:buChar char="•"/>
            </a:pPr>
            <a:r>
              <a:rPr lang="en-US" sz="3200" dirty="0" smtClean="0"/>
              <a:t>Do DNP program outcomes correlate with improved patient outcomes?</a:t>
            </a:r>
            <a:endParaRPr lang="en-US" sz="3200" dirty="0"/>
          </a:p>
        </p:txBody>
      </p:sp>
      <p:sp>
        <p:nvSpPr>
          <p:cNvPr id="4" name="Footer Placeholder 3"/>
          <p:cNvSpPr>
            <a:spLocks noGrp="1"/>
          </p:cNvSpPr>
          <p:nvPr>
            <p:ph type="ftr" sz="quarter" idx="11"/>
          </p:nvPr>
        </p:nvSpPr>
        <p:spPr/>
        <p:txBody>
          <a:bodyPr/>
          <a:lstStyle/>
          <a:p>
            <a:r>
              <a:rPr lang="en-US" dirty="0"/>
              <a:t>6th National DNP Conference  2013</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59</a:t>
            </a:fld>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75000"/>
                  </a:schemeClr>
                </a:solidFill>
              </a:rPr>
              <a:t>Accrediting </a:t>
            </a:r>
            <a:r>
              <a:rPr lang="en-US" dirty="0" smtClean="0">
                <a:solidFill>
                  <a:schemeClr val="tx2">
                    <a:lumMod val="75000"/>
                  </a:schemeClr>
                </a:solidFill>
              </a:rPr>
              <a:t>Organizations</a:t>
            </a:r>
            <a:endParaRPr lang="en-US" dirty="0">
              <a:solidFill>
                <a:schemeClr val="tx2">
                  <a:lumMod val="75000"/>
                </a:schemeClr>
              </a:solidFill>
              <a:effectLst/>
            </a:endParaRPr>
          </a:p>
        </p:txBody>
      </p:sp>
      <p:sp>
        <p:nvSpPr>
          <p:cNvPr id="3" name="Content Placeholder 2"/>
          <p:cNvSpPr>
            <a:spLocks noGrp="1"/>
          </p:cNvSpPr>
          <p:nvPr>
            <p:ph idx="1"/>
          </p:nvPr>
        </p:nvSpPr>
        <p:spPr>
          <a:xfrm>
            <a:off x="914400" y="1371600"/>
            <a:ext cx="7772400" cy="4572000"/>
          </a:xfrm>
        </p:spPr>
        <p:txBody>
          <a:bodyPr>
            <a:normAutofit/>
          </a:bodyPr>
          <a:lstStyle/>
          <a:p>
            <a:pPr marL="0" indent="0">
              <a:buNone/>
            </a:pPr>
            <a:r>
              <a:rPr lang="en-US" dirty="0" smtClean="0"/>
              <a:t>* Commission </a:t>
            </a:r>
            <a:r>
              <a:rPr lang="en-US" dirty="0"/>
              <a:t>on Collegiate Nursing </a:t>
            </a:r>
            <a:r>
              <a:rPr lang="en-US" dirty="0" smtClean="0"/>
              <a:t>	Education </a:t>
            </a:r>
            <a:r>
              <a:rPr lang="en-US" dirty="0"/>
              <a:t>(CCNE)</a:t>
            </a:r>
          </a:p>
          <a:p>
            <a:pPr lvl="1">
              <a:buFont typeface="Wingdings" pitchFamily="2" charset="2"/>
              <a:buChar char="§"/>
            </a:pPr>
            <a:r>
              <a:rPr lang="en-US" dirty="0"/>
              <a:t>Accredited </a:t>
            </a:r>
            <a:r>
              <a:rPr lang="en-US" dirty="0" smtClean="0"/>
              <a:t>132 DNP programs </a:t>
            </a:r>
            <a:r>
              <a:rPr lang="en-US" sz="1600" dirty="0" smtClean="0"/>
              <a:t>(AACN, 2013)</a:t>
            </a:r>
            <a:endParaRPr lang="en-US" sz="1600" dirty="0"/>
          </a:p>
          <a:p>
            <a:pPr marL="0" indent="0">
              <a:buNone/>
            </a:pPr>
            <a:r>
              <a:rPr lang="en-US" dirty="0" smtClean="0"/>
              <a:t>* Accreditation Commission for Education in 	Nursing (ACEN) (formerly National </a:t>
            </a:r>
            <a:r>
              <a:rPr lang="en-US" dirty="0"/>
              <a:t>League </a:t>
            </a:r>
            <a:r>
              <a:rPr lang="en-US" dirty="0" smtClean="0"/>
              <a:t>	for </a:t>
            </a:r>
            <a:r>
              <a:rPr lang="en-US" dirty="0"/>
              <a:t>Nursing Accreditation </a:t>
            </a:r>
            <a:r>
              <a:rPr lang="en-US" dirty="0" smtClean="0"/>
              <a:t>NLNAC</a:t>
            </a:r>
            <a:r>
              <a:rPr lang="en-US" dirty="0"/>
              <a:t>)</a:t>
            </a:r>
          </a:p>
          <a:p>
            <a:pPr lvl="1">
              <a:buFontTx/>
              <a:buChar char="•"/>
            </a:pPr>
            <a:r>
              <a:rPr lang="en-US" dirty="0" smtClean="0"/>
              <a:t>Seven known DNP programs accredited</a:t>
            </a:r>
            <a:endParaRPr lang="en-US" dirty="0"/>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6th National DNP Conference  2013</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4258147756"/>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pPr algn="ctr">
              <a:buNone/>
            </a:pPr>
            <a:r>
              <a:rPr lang="en-US" sz="6000" dirty="0" smtClean="0"/>
              <a:t>THANK YOU</a:t>
            </a:r>
          </a:p>
          <a:p>
            <a:pPr algn="ctr">
              <a:buNone/>
            </a:pPr>
            <a:endParaRPr lang="en-US" sz="4100" dirty="0" smtClean="0"/>
          </a:p>
          <a:p>
            <a:pPr algn="ctr">
              <a:buNone/>
            </a:pPr>
            <a:r>
              <a:rPr lang="en-US" sz="4100" dirty="0" smtClean="0"/>
              <a:t>Complete presentation available on the DNP web site at </a:t>
            </a:r>
            <a:r>
              <a:rPr lang="en-US" sz="4100" dirty="0" err="1" smtClean="0"/>
              <a:t>www.DoctorsofNursingPractice.org</a:t>
            </a:r>
            <a:endParaRPr lang="en-US" sz="4100" dirty="0"/>
          </a:p>
        </p:txBody>
      </p:sp>
      <p:sp>
        <p:nvSpPr>
          <p:cNvPr id="2" name="Footer Placeholder 1"/>
          <p:cNvSpPr>
            <a:spLocks noGrp="1"/>
          </p:cNvSpPr>
          <p:nvPr>
            <p:ph type="ftr" sz="quarter" idx="11"/>
          </p:nvPr>
        </p:nvSpPr>
        <p:spPr/>
        <p:txBody>
          <a:bodyPr/>
          <a:lstStyle/>
          <a:p>
            <a:r>
              <a:rPr lang="en-US" dirty="0"/>
              <a:t>6th National DNP Conference  2013</a:t>
            </a:r>
          </a:p>
        </p:txBody>
      </p:sp>
      <p:sp>
        <p:nvSpPr>
          <p:cNvPr id="3" name="Slide Number Placeholder 2"/>
          <p:cNvSpPr>
            <a:spLocks noGrp="1"/>
          </p:cNvSpPr>
          <p:nvPr>
            <p:ph type="sldNum" sz="quarter" idx="12"/>
          </p:nvPr>
        </p:nvSpPr>
        <p:spPr/>
        <p:txBody>
          <a:bodyPr/>
          <a:lstStyle/>
          <a:p>
            <a:fld id="{B6F15528-21DE-4FAA-801E-634DDDAF4B2B}" type="slidenum">
              <a:rPr lang="en-US" smtClean="0"/>
              <a:pPr/>
              <a:t>60</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75000"/>
                  </a:schemeClr>
                </a:solidFill>
              </a:rPr>
              <a:t>AACN Essentials</a:t>
            </a:r>
            <a:endParaRPr lang="en-US" dirty="0">
              <a:solidFill>
                <a:schemeClr val="tx2">
                  <a:lumMod val="75000"/>
                </a:schemeClr>
              </a:solidFill>
              <a:effectLst/>
            </a:endParaRPr>
          </a:p>
        </p:txBody>
      </p:sp>
      <p:sp>
        <p:nvSpPr>
          <p:cNvPr id="3" name="Content Placeholder 2"/>
          <p:cNvSpPr>
            <a:spLocks noGrp="1"/>
          </p:cNvSpPr>
          <p:nvPr>
            <p:ph idx="1"/>
          </p:nvPr>
        </p:nvSpPr>
        <p:spPr>
          <a:xfrm>
            <a:off x="914400" y="1371600"/>
            <a:ext cx="7772400" cy="4572000"/>
          </a:xfrm>
        </p:spPr>
        <p:txBody>
          <a:bodyPr>
            <a:normAutofit fontScale="92500" lnSpcReduction="10000"/>
          </a:bodyPr>
          <a:lstStyle/>
          <a:p>
            <a:pPr>
              <a:buFont typeface="Wingdings" pitchFamily="2" charset="2"/>
              <a:buChar char="q"/>
            </a:pPr>
            <a:r>
              <a:rPr lang="en-US" sz="2400" dirty="0"/>
              <a:t>Foundational component: AACN Essentials 1-8</a:t>
            </a:r>
          </a:p>
          <a:p>
            <a:pPr marL="971550" lvl="1" indent="-514350">
              <a:buFont typeface="+mj-lt"/>
              <a:buAutoNum type="arabicPeriod"/>
            </a:pPr>
            <a:r>
              <a:rPr lang="en-US" sz="2000" dirty="0"/>
              <a:t>Scientific underpinning of practice</a:t>
            </a:r>
          </a:p>
          <a:p>
            <a:pPr marL="971550" lvl="1" indent="-514350">
              <a:buFont typeface="+mj-lt"/>
              <a:buAutoNum type="arabicPeriod"/>
            </a:pPr>
            <a:r>
              <a:rPr lang="en-US" sz="2000" dirty="0"/>
              <a:t>Organizational and system leadership for quality improvement and systems thinking</a:t>
            </a:r>
          </a:p>
          <a:p>
            <a:pPr marL="971550" lvl="1" indent="-514350">
              <a:buFont typeface="+mj-lt"/>
              <a:buAutoNum type="arabicPeriod"/>
            </a:pPr>
            <a:r>
              <a:rPr lang="en-US" sz="2000" dirty="0"/>
              <a:t>Clinical scholarship and analytical methods for EBP</a:t>
            </a:r>
          </a:p>
          <a:p>
            <a:pPr marL="971550" lvl="1" indent="-514350">
              <a:buFont typeface="+mj-lt"/>
              <a:buAutoNum type="arabicPeriod"/>
            </a:pPr>
            <a:r>
              <a:rPr lang="en-US" sz="2000" dirty="0"/>
              <a:t>Information systems/technology and patient care technology for the improvement and transformation of health care</a:t>
            </a:r>
          </a:p>
          <a:p>
            <a:pPr marL="971550" lvl="1" indent="-514350">
              <a:buFont typeface="+mj-lt"/>
              <a:buAutoNum type="arabicPeriod"/>
            </a:pPr>
            <a:r>
              <a:rPr lang="en-US" sz="2000" dirty="0"/>
              <a:t>Health care policy for advocacy in health care</a:t>
            </a:r>
          </a:p>
          <a:p>
            <a:pPr marL="971550" lvl="1" indent="-514350">
              <a:buFont typeface="+mj-lt"/>
              <a:buAutoNum type="arabicPeriod"/>
            </a:pPr>
            <a:r>
              <a:rPr lang="en-US" sz="2000" dirty="0"/>
              <a:t>Inter-professional collaboration for improving patient and population health  outcomes</a:t>
            </a:r>
          </a:p>
          <a:p>
            <a:pPr marL="971550" lvl="1" indent="-514350">
              <a:buFont typeface="+mj-lt"/>
              <a:buAutoNum type="arabicPeriod"/>
            </a:pPr>
            <a:r>
              <a:rPr lang="en-US" sz="2000" dirty="0"/>
              <a:t>Clinical prevention and population health for improving the nation’s health</a:t>
            </a:r>
          </a:p>
          <a:p>
            <a:pPr marL="971550" lvl="1" indent="-514350">
              <a:buFont typeface="+mj-lt"/>
              <a:buAutoNum type="arabicPeriod"/>
            </a:pPr>
            <a:r>
              <a:rPr lang="en-US" sz="2000" dirty="0"/>
              <a:t>Advanced nursing practice</a:t>
            </a:r>
          </a:p>
          <a:p>
            <a:pPr>
              <a:buFont typeface="Wingdings" pitchFamily="2" charset="2"/>
              <a:buChar char="v"/>
            </a:pPr>
            <a:r>
              <a:rPr lang="en-US" sz="2000" dirty="0"/>
              <a:t>Specialty component: required by national certification or specialty organizations</a:t>
            </a:r>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6th National DNP Conference  2013</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5557197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lumMod val="75000"/>
                  </a:schemeClr>
                </a:solidFill>
                <a:latin typeface="+mj-lt"/>
                <a:ea typeface="+mj-ea"/>
                <a:cs typeface="+mj-cs"/>
              </a:rPr>
              <a:t>Overarching </a:t>
            </a:r>
            <a:r>
              <a:rPr kumimoji="0" lang="en-US" sz="4400" b="0" i="0" u="none" strike="noStrike" kern="1200" cap="none" spc="0" normalizeH="0" baseline="0" noProof="0" dirty="0" smtClean="0">
                <a:ln>
                  <a:noFill/>
                </a:ln>
                <a:solidFill>
                  <a:schemeClr val="tx2">
                    <a:lumMod val="75000"/>
                  </a:schemeClr>
                </a:solidFill>
                <a:effectLst/>
                <a:uLnTx/>
                <a:uFillTx/>
                <a:latin typeface="+mj-lt"/>
                <a:ea typeface="+mj-ea"/>
                <a:cs typeface="+mj-cs"/>
              </a:rPr>
              <a:t>Questions</a:t>
            </a:r>
            <a:endParaRPr kumimoji="0" lang="en-US"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1)  Are  DNP programs offering the core curricular required to meet the degree competencies?</a:t>
            </a:r>
          </a:p>
          <a:p>
            <a:pPr marL="342900" marR="0" lvl="0" indent="-342900" algn="l" defTabSz="914400" rtl="0" eaLnBrk="1" fontAlgn="auto" latinLnBrk="0" hangingPunct="1">
              <a:lnSpc>
                <a:spcPct val="100000"/>
              </a:lnSpc>
              <a:spcBef>
                <a:spcPct val="20000"/>
              </a:spcBef>
              <a:spcAft>
                <a:spcPts val="0"/>
              </a:spcAft>
              <a:buClrTx/>
              <a:buSzTx/>
              <a:tabLst/>
              <a:defRPr/>
            </a:pPr>
            <a:r>
              <a:rPr lang="en-US" sz="3200" dirty="0" smtClean="0"/>
              <a:t>2)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Are graduates of DNP programs utilizing these core competencies in practice?</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r>
              <a:rPr lang="en-US" dirty="0" smtClean="0"/>
              <a:t>6th National DNP Conference  2013</a:t>
            </a:r>
            <a:endParaRPr lang="en-US" dirty="0"/>
          </a:p>
        </p:txBody>
      </p:sp>
      <p:sp>
        <p:nvSpPr>
          <p:cNvPr id="4" name="Slide Number Placeholder 3"/>
          <p:cNvSpPr>
            <a:spLocks noGrp="1"/>
          </p:cNvSpPr>
          <p:nvPr>
            <p:ph type="sldNum" sz="quarter" idx="12"/>
          </p:nvPr>
        </p:nvSpPr>
        <p:spPr/>
        <p:txBody>
          <a:bodyPr/>
          <a:lstStyle/>
          <a:p>
            <a:fld id="{A55F5322-F9B0-48DB-8CB3-F91F554C0627}" type="slidenum">
              <a:rPr lang="en-US" smtClean="0"/>
              <a:pPr/>
              <a:t>8</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lgn="ctr"/>
            <a:r>
              <a:rPr lang="en-US" sz="4900" b="0" dirty="0" smtClean="0">
                <a:solidFill>
                  <a:schemeClr val="tx2">
                    <a:lumMod val="75000"/>
                  </a:schemeClr>
                </a:solidFill>
                <a:effectLst/>
              </a:rPr>
              <a:t>DNP Program Data</a:t>
            </a:r>
            <a:r>
              <a:rPr lang="en-US" sz="4000" b="0" dirty="0" smtClean="0">
                <a:solidFill>
                  <a:schemeClr val="tx2">
                    <a:lumMod val="75000"/>
                  </a:schemeClr>
                </a:solidFill>
                <a:effectLst/>
              </a:rPr>
              <a:t/>
            </a:r>
            <a:br>
              <a:rPr lang="en-US" sz="4000" b="0" dirty="0" smtClean="0">
                <a:solidFill>
                  <a:schemeClr val="tx2">
                    <a:lumMod val="75000"/>
                  </a:schemeClr>
                </a:solidFill>
                <a:effectLst/>
              </a:rPr>
            </a:br>
            <a:endParaRPr lang="en-US" dirty="0"/>
          </a:p>
        </p:txBody>
      </p:sp>
      <p:sp>
        <p:nvSpPr>
          <p:cNvPr id="4" name="Content Placeholder 3"/>
          <p:cNvSpPr>
            <a:spLocks noGrp="1"/>
          </p:cNvSpPr>
          <p:nvPr>
            <p:ph idx="1"/>
          </p:nvPr>
        </p:nvSpPr>
        <p:spPr/>
        <p:txBody>
          <a:bodyPr>
            <a:normAutofit lnSpcReduction="10000"/>
          </a:bodyPr>
          <a:lstStyle/>
          <a:p>
            <a:pPr marL="624078" lvl="0" indent="-514350">
              <a:buNone/>
            </a:pPr>
            <a:r>
              <a:rPr lang="en-US" sz="2800" dirty="0" smtClean="0"/>
              <a:t>Methodology</a:t>
            </a:r>
          </a:p>
          <a:p>
            <a:r>
              <a:rPr lang="en-US" sz="2800" dirty="0" smtClean="0"/>
              <a:t>	</a:t>
            </a:r>
            <a:r>
              <a:rPr lang="en-US" dirty="0" smtClean="0"/>
              <a:t>Program Evaluation</a:t>
            </a:r>
          </a:p>
          <a:p>
            <a:pPr lvl="1"/>
            <a:r>
              <a:rPr lang="en-US" dirty="0" smtClean="0"/>
              <a:t>Comparison of DNP programs</a:t>
            </a:r>
          </a:p>
          <a:p>
            <a:pPr lvl="2"/>
            <a:r>
              <a:rPr lang="en-US" dirty="0" smtClean="0"/>
              <a:t>Collected from Web-sites</a:t>
            </a:r>
          </a:p>
          <a:p>
            <a:pPr lvl="2"/>
            <a:r>
              <a:rPr lang="en-US" dirty="0" smtClean="0"/>
              <a:t>Confirmed with Institutions</a:t>
            </a:r>
          </a:p>
          <a:p>
            <a:pPr lvl="2"/>
            <a:r>
              <a:rPr lang="en-US" dirty="0" smtClean="0"/>
              <a:t>Multiple messages (individual email, email blasts, snail-mail, and fax communications)</a:t>
            </a:r>
          </a:p>
          <a:p>
            <a:pPr lvl="2"/>
            <a:r>
              <a:rPr lang="en-US" dirty="0" smtClean="0"/>
              <a:t>Data collected from template forms</a:t>
            </a:r>
          </a:p>
          <a:p>
            <a:pPr lvl="2"/>
            <a:r>
              <a:rPr lang="en-US" dirty="0" smtClean="0"/>
              <a:t>Data reviewed for accuracy (example: Credit Hours vs. Clinical Hours; Semester vs. Quarter hours) </a:t>
            </a:r>
          </a:p>
          <a:p>
            <a:pPr marL="624078" lvl="0" indent="-514350">
              <a:buNone/>
            </a:pPr>
            <a:endParaRPr lang="en-US" sz="2800" dirty="0" smtClean="0"/>
          </a:p>
          <a:p>
            <a:pPr marL="624078" lvl="0" indent="-514350">
              <a:buAutoNum type="arabicParenR"/>
            </a:pPr>
            <a:endParaRPr lang="en-US" sz="2800" dirty="0" smtClean="0"/>
          </a:p>
          <a:p>
            <a:pPr marL="624078" lvl="0" indent="-514350">
              <a:buAutoNum type="arabicParenR"/>
            </a:pPr>
            <a:endParaRPr lang="en-US" sz="2800" dirty="0" smtClean="0"/>
          </a:p>
          <a:p>
            <a:endParaRPr lang="en-US" dirty="0"/>
          </a:p>
        </p:txBody>
      </p:sp>
      <p:sp>
        <p:nvSpPr>
          <p:cNvPr id="2" name="Footer Placeholder 1"/>
          <p:cNvSpPr>
            <a:spLocks noGrp="1"/>
          </p:cNvSpPr>
          <p:nvPr>
            <p:ph type="ftr" sz="quarter" idx="11"/>
          </p:nvPr>
        </p:nvSpPr>
        <p:spPr/>
        <p:txBody>
          <a:bodyPr/>
          <a:lstStyle/>
          <a:p>
            <a:r>
              <a:rPr lang="en-US" dirty="0" smtClean="0"/>
              <a:t>6th National DNP Conference  2013</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0000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8035</TotalTime>
  <Words>3583</Words>
  <Application>Microsoft Macintosh PowerPoint</Application>
  <PresentationFormat>On-screen Show (4:3)</PresentationFormat>
  <Paragraphs>600</Paragraphs>
  <Slides>60</Slides>
  <Notes>55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Office Theme</vt:lpstr>
      <vt:lpstr>Worksheet</vt:lpstr>
      <vt:lpstr>               The State of the DNP:             Analysis of Four             Years of Data </vt:lpstr>
      <vt:lpstr>PowerPoint Presentation</vt:lpstr>
      <vt:lpstr>Objectives (2010-2013)</vt:lpstr>
      <vt:lpstr>PowerPoint Presentation</vt:lpstr>
      <vt:lpstr>Purpose of the DNP</vt:lpstr>
      <vt:lpstr>Accrediting Organizations</vt:lpstr>
      <vt:lpstr>AACN Essentials</vt:lpstr>
      <vt:lpstr>PowerPoint Presentation</vt:lpstr>
      <vt:lpstr>DNP Program Data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DNP Program Summary</vt:lpstr>
      <vt:lpstr>DNP Graduate Outcomes Survey</vt:lpstr>
      <vt:lpstr>Methodology </vt:lpstr>
      <vt:lpstr>Respondents’ Demographics</vt:lpstr>
      <vt:lpstr>Age and Years in Practice</vt:lpstr>
      <vt:lpstr>Respondents’ Gender</vt:lpstr>
      <vt:lpstr>Respondents’ Geographical Region of DNP Program Attended</vt:lpstr>
      <vt:lpstr>Respondents’ Geographical  Region of Practice</vt:lpstr>
      <vt:lpstr>Respondents’ Reasons for  Pursuing a DNP degree</vt:lpstr>
      <vt:lpstr>Respondents’ Report of Program Outcomes</vt:lpstr>
      <vt:lpstr>Respondents’ Salary Change Report</vt:lpstr>
      <vt:lpstr>Respondents’ Salary Change Report: Comment</vt:lpstr>
      <vt:lpstr>Respondents’ Program Experience and Practice Habits</vt:lpstr>
      <vt:lpstr>Respondents’ Program Concentration</vt:lpstr>
      <vt:lpstr>Respondents’ Program Concentration: End Product</vt:lpstr>
      <vt:lpstr>Respondents’ Program Concentration: End Product</vt:lpstr>
      <vt:lpstr>Practice Initiatives Expected Level of Achievement = 2.5</vt:lpstr>
      <vt:lpstr>Practice Initiatives  Expected Level of Achievement = 2.5</vt:lpstr>
      <vt:lpstr>Scholarly Work After DNP: Presentations and Contributions</vt:lpstr>
      <vt:lpstr>Work Environment /  Point of DNP Services</vt:lpstr>
      <vt:lpstr> Professional Affiliations:  Policy Initiatives</vt:lpstr>
      <vt:lpstr>Role &amp; Scope Expected Level of Achievement = 2.5</vt:lpstr>
      <vt:lpstr>Respondents’ Report: DNP Faculty?</vt:lpstr>
      <vt:lpstr>Respondents’ Report: DNP Tenure?</vt:lpstr>
      <vt:lpstr>Value of the DNP Expected Level of Achievement = 2.5</vt:lpstr>
      <vt:lpstr>DNP Outcomes Summary</vt:lpstr>
      <vt:lpstr>DNP Outcomes Summary</vt:lpstr>
      <vt:lpstr>Purpose of the DNP</vt:lpstr>
      <vt:lpstr> Questions for DNPs to ask:  (but can this be quantified?)</vt:lpstr>
      <vt:lpstr>Questions for DNPs to ask:  (but can this be quantified?) (continued)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DNP Outcomes Survey: 2011</dc:title>
  <dc:creator>Crowley Karen</dc:creator>
  <cp:lastModifiedBy>David G. O'Dell</cp:lastModifiedBy>
  <cp:revision>265</cp:revision>
  <dcterms:created xsi:type="dcterms:W3CDTF">2011-10-02T23:43:28Z</dcterms:created>
  <dcterms:modified xsi:type="dcterms:W3CDTF">2015-05-30T00:20:51Z</dcterms:modified>
</cp:coreProperties>
</file>